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8288000" cy="10287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Open Sans Bold" panose="020B0806030504020204" pitchFamily="34" charset="0"/>
      <p:regular r:id="rId37"/>
      <p:bold r:id="rId38"/>
    </p:embeddedFont>
    <p:embeddedFont>
      <p:font typeface="Poppins" pitchFamily="2" charset="77"/>
      <p:regular r:id="rId39"/>
      <p:bold r:id="rId40"/>
      <p:italic r:id="rId41"/>
      <p:boldItalic r:id="rId42"/>
    </p:embeddedFont>
    <p:embeddedFont>
      <p:font typeface="Poppins Heavy" pitchFamily="2" charset="77"/>
      <p:regular r:id="rId43"/>
      <p:bold r:id="rId44"/>
    </p:embeddedFont>
    <p:embeddedFont>
      <p:font typeface="Poppins Ultra-Bold" pitchFamily="2" charset="77"/>
      <p:regular r:id="rId45"/>
      <p:bold r:id="rId4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 varScale="1">
        <p:scale>
          <a:sx n="69" d="100"/>
          <a:sy n="69" d="100"/>
        </p:scale>
        <p:origin x="25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7/13/23</a:t>
            </a:fld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Cliquez pour modifier le style de titre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Cliquez pour modifier les styles de texte Master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7/13/23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jl.org/" TargetMode="External"/><Relationship Id="rId7" Type="http://schemas.openxmlformats.org/officeDocument/2006/relationships/hyperlink" Target="https://fortune.com/worlds-greatest-leaders/2019/joy-buolamwini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ytimes.com/2019/01/24/technology/amazon-facial-technology-study.html" TargetMode="External"/><Relationship Id="rId5" Type="http://schemas.openxmlformats.org/officeDocument/2006/relationships/hyperlink" Target="https://www.nytimes.com/2018/02/09/technology/facial-recognition-race-artificial-intelligence.html" TargetMode="External"/><Relationship Id="rId4" Type="http://schemas.openxmlformats.org/officeDocument/2006/relationships/hyperlink" Target="https://poetofcode.com/research#thesi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adiochemistry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image-feature/liftoff-of-alan-shepards-freedom-7-mission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s.org/publications/apsnews/updates/cecilia.cf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annica.com/topic/Presidential-Medal-of-Freedom" TargetMode="External"/><Relationship Id="rId3" Type="http://schemas.openxmlformats.org/officeDocument/2006/relationships/hyperlink" Target="https://www.britannica.com/technology/software" TargetMode="External"/><Relationship Id="rId7" Type="http://schemas.openxmlformats.org/officeDocument/2006/relationships/hyperlink" Target="https://www.britannica.com/place/Moon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ritannica.com/science/Apollo-space-program" TargetMode="External"/><Relationship Id="rId5" Type="http://schemas.openxmlformats.org/officeDocument/2006/relationships/hyperlink" Target="https://www.britannica.com/science/meteorology" TargetMode="External"/><Relationship Id="rId4" Type="http://schemas.openxmlformats.org/officeDocument/2006/relationships/hyperlink" Target="https://www.britannica.com/technology/software-engineering" TargetMode="External"/><Relationship Id="rId9" Type="http://schemas.openxmlformats.org/officeDocument/2006/relationships/hyperlink" Target="https://www.britannica.com/biography/Barack-Obama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eometric_combinatorics" TargetMode="External"/><Relationship Id="rId13" Type="http://schemas.openxmlformats.org/officeDocument/2006/relationships/hyperlink" Target="https://en.wikipedia.org/wiki/Royal_Medal" TargetMode="External"/><Relationship Id="rId3" Type="http://schemas.openxmlformats.org/officeDocument/2006/relationships/hyperlink" Target="https://en.wikipedia.org/wiki/University_of_California,_Los_Angeles" TargetMode="External"/><Relationship Id="rId7" Type="http://schemas.openxmlformats.org/officeDocument/2006/relationships/hyperlink" Target="https://en.wikipedia.org/wiki/Arithmetic_combinatorics" TargetMode="External"/><Relationship Id="rId12" Type="http://schemas.openxmlformats.org/officeDocument/2006/relationships/hyperlink" Target="https://en.wikipedia.org/wiki/Fields_Meda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Algebraic_combinatorics" TargetMode="External"/><Relationship Id="rId11" Type="http://schemas.openxmlformats.org/officeDocument/2006/relationships/hyperlink" Target="https://en.wikipedia.org/wiki/Analytic_number_theory" TargetMode="External"/><Relationship Id="rId5" Type="http://schemas.openxmlformats.org/officeDocument/2006/relationships/hyperlink" Target="https://en.wikipedia.org/wiki/Partial_differential_equation" TargetMode="External"/><Relationship Id="rId15" Type="http://schemas.openxmlformats.org/officeDocument/2006/relationships/hyperlink" Target="https://en.wikipedia.org/wiki/Mozart" TargetMode="External"/><Relationship Id="rId10" Type="http://schemas.openxmlformats.org/officeDocument/2006/relationships/hyperlink" Target="https://en.wikipedia.org/wiki/Compressed_sensing" TargetMode="External"/><Relationship Id="rId4" Type="http://schemas.openxmlformats.org/officeDocument/2006/relationships/hyperlink" Target="https://en.wikipedia.org/wiki/Harmonic_analysis" TargetMode="External"/><Relationship Id="rId9" Type="http://schemas.openxmlformats.org/officeDocument/2006/relationships/hyperlink" Target="https://en.wikipedia.org/wiki/Probability_theory" TargetMode="External"/><Relationship Id="rId14" Type="http://schemas.openxmlformats.org/officeDocument/2006/relationships/hyperlink" Target="https://en.wikipedia.org/wiki/Breakthrough_Prize_in_Mathematic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ebfoundation.org/about/vision/history-of-the-web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mturing.acm.org/award_winners/berners-lee_8087960.cfm" TargetMode="External"/><Relationship Id="rId4" Type="http://schemas.openxmlformats.org/officeDocument/2006/relationships/hyperlink" Target="http://qeprize.org/winners-2013/sir-tim-berners-lee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jl.org/" TargetMode="External"/><Relationship Id="rId7" Type="http://schemas.openxmlformats.org/officeDocument/2006/relationships/hyperlink" Target="https://fortune.com/worlds-greatest-leaders/2019/joy-buolamwini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ytimes.com/2019/01/24/technology/amazon-facial-technology-study.html" TargetMode="External"/><Relationship Id="rId5" Type="http://schemas.openxmlformats.org/officeDocument/2006/relationships/hyperlink" Target="https://www.nytimes.com/2018/02/09/technology/facial-recognition-race-artificial-intelligence.html" TargetMode="External"/><Relationship Id="rId4" Type="http://schemas.openxmlformats.org/officeDocument/2006/relationships/hyperlink" Target="https://poetofcode.com/research#thesi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adiochemistr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image-feature/liftoff-of-alan-shepards-freedom-7-mission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s.org/publications/apsnews/updates/cecilia.cf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annica.com/topic/Presidential-Medal-of-Freedom" TargetMode="External"/><Relationship Id="rId3" Type="http://schemas.openxmlformats.org/officeDocument/2006/relationships/hyperlink" Target="https://www.britannica.com/technology/software" TargetMode="External"/><Relationship Id="rId7" Type="http://schemas.openxmlformats.org/officeDocument/2006/relationships/hyperlink" Target="https://www.britannica.com/place/Moon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ritannica.com/science/Apollo-space-program" TargetMode="External"/><Relationship Id="rId5" Type="http://schemas.openxmlformats.org/officeDocument/2006/relationships/hyperlink" Target="https://www.britannica.com/science/meteorology" TargetMode="External"/><Relationship Id="rId4" Type="http://schemas.openxmlformats.org/officeDocument/2006/relationships/hyperlink" Target="https://www.britannica.com/technology/software-engineering" TargetMode="External"/><Relationship Id="rId9" Type="http://schemas.openxmlformats.org/officeDocument/2006/relationships/hyperlink" Target="https://www.britannica.com/biography/Barack-Obam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eometric_combinatorics" TargetMode="External"/><Relationship Id="rId13" Type="http://schemas.openxmlformats.org/officeDocument/2006/relationships/hyperlink" Target="https://en.wikipedia.org/wiki/Royal_Medal" TargetMode="External"/><Relationship Id="rId3" Type="http://schemas.openxmlformats.org/officeDocument/2006/relationships/hyperlink" Target="https://en.wikipedia.org/wiki/University_of_California,_Los_Angeles" TargetMode="External"/><Relationship Id="rId7" Type="http://schemas.openxmlformats.org/officeDocument/2006/relationships/hyperlink" Target="https://en.wikipedia.org/wiki/Arithmetic_combinatorics" TargetMode="External"/><Relationship Id="rId12" Type="http://schemas.openxmlformats.org/officeDocument/2006/relationships/hyperlink" Target="https://en.wikipedia.org/wiki/Fields_Meda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Algebraic_combinatorics" TargetMode="External"/><Relationship Id="rId11" Type="http://schemas.openxmlformats.org/officeDocument/2006/relationships/hyperlink" Target="https://en.wikipedia.org/wiki/Analytic_number_theory" TargetMode="External"/><Relationship Id="rId5" Type="http://schemas.openxmlformats.org/officeDocument/2006/relationships/hyperlink" Target="https://en.wikipedia.org/wiki/Partial_differential_equation" TargetMode="External"/><Relationship Id="rId15" Type="http://schemas.openxmlformats.org/officeDocument/2006/relationships/hyperlink" Target="https://en.wikipedia.org/wiki/Mozart" TargetMode="External"/><Relationship Id="rId10" Type="http://schemas.openxmlformats.org/officeDocument/2006/relationships/hyperlink" Target="https://en.wikipedia.org/wiki/Compressed_sensing" TargetMode="External"/><Relationship Id="rId4" Type="http://schemas.openxmlformats.org/officeDocument/2006/relationships/hyperlink" Target="https://en.wikipedia.org/wiki/Harmonic_analysis" TargetMode="External"/><Relationship Id="rId9" Type="http://schemas.openxmlformats.org/officeDocument/2006/relationships/hyperlink" Target="https://en.wikipedia.org/wiki/Probability_theory" TargetMode="External"/><Relationship Id="rId14" Type="http://schemas.openxmlformats.org/officeDocument/2006/relationships/hyperlink" Target="https://en.wikipedia.org/wiki/Breakthrough_Prize_in_Mathematic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ebfoundation.org/about/vision/history-of-the-web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mturing.acm.org/award_winners/berners-lee_8087960.cfm" TargetMode="External"/><Relationship Id="rId4" Type="http://schemas.openxmlformats.org/officeDocument/2006/relationships/hyperlink" Target="http://qeprize.org/winners-2013/sir-tim-berners-le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5143500"/>
            <a:ext cx="5799909" cy="2931590"/>
          </a:xfrm>
          <a:custGeom>
            <a:avLst/>
            <a:gdLst/>
            <a:ahLst/>
            <a:cxnLst/>
            <a:rect l="l" t="t" r="r" b="b"/>
            <a:pathLst>
              <a:path w="5799909" h="2931590">
                <a:moveTo>
                  <a:pt x="0" y="0"/>
                </a:moveTo>
                <a:lnTo>
                  <a:pt x="5799909" y="0"/>
                </a:lnTo>
                <a:lnTo>
                  <a:pt x="5799909" y="2931590"/>
                </a:lnTo>
                <a:lnTo>
                  <a:pt x="0" y="2931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09726" y="3469619"/>
            <a:ext cx="7407202" cy="229513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8489"/>
              </a:lnSpc>
              <a:defRPr sz="8936">
                <a:solidFill>
                  <a:srgbClr val="EE603E"/>
                </a:solidFill>
                <a:latin typeface="Poppins Heavy"/>
              </a:defRPr>
            </a:pPr>
            <a:r>
              <a:t>RÉVÉLER LE MYSTÈRE</a:t>
            </a:r>
          </a:p>
        </p:txBody>
      </p:sp>
      <p:sp>
        <p:nvSpPr>
          <p:cNvPr id="4" name="Freeform 4"/>
          <p:cNvSpPr/>
          <p:nvPr/>
        </p:nvSpPr>
        <p:spPr>
          <a:xfrm>
            <a:off x="11462291" y="1378101"/>
            <a:ext cx="4671637" cy="1005901"/>
          </a:xfrm>
          <a:custGeom>
            <a:avLst/>
            <a:gdLst/>
            <a:ahLst/>
            <a:cxnLst/>
            <a:rect l="l" t="t" r="r" b="b"/>
            <a:pathLst>
              <a:path w="4671637" h="1005901">
                <a:moveTo>
                  <a:pt x="0" y="0"/>
                </a:moveTo>
                <a:lnTo>
                  <a:pt x="4671637" y="0"/>
                </a:lnTo>
                <a:lnTo>
                  <a:pt x="4671637" y="1005901"/>
                </a:lnTo>
                <a:lnTo>
                  <a:pt x="0" y="10059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752355" y="1890576"/>
            <a:ext cx="3078348" cy="327293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2330"/>
              </a:lnSpc>
              <a:defRPr sz="2219">
                <a:solidFill>
                  <a:srgbClr val="000000"/>
                </a:solidFill>
                <a:latin typeface="Poppins Heavy"/>
              </a:defRPr>
            </a:pPr>
            <a:r>
              <a:t>Par le Bureau de l’innovation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52355" y="7694505"/>
            <a:ext cx="3883565" cy="69449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771"/>
              </a:lnSpc>
              <a:defRPr sz="4122">
                <a:solidFill>
                  <a:srgbClr val="000000"/>
                </a:solidFill>
                <a:latin typeface="Open Sans Bold"/>
              </a:defRPr>
            </a:pPr>
            <a:r>
              <a:t>Thème: VAPEUR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07991" y="1065439"/>
            <a:ext cx="6185895" cy="8156121"/>
            <a:chOff x="0" y="0"/>
            <a:chExt cx="8247859" cy="1087482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247859" cy="10874829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709726" y="1523649"/>
            <a:ext cx="580427" cy="34398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334"/>
              </a:lnSpc>
              <a:spcBef>
                <a:spcPct val="0"/>
              </a:spcBef>
              <a:defRPr sz="2457">
                <a:solidFill>
                  <a:srgbClr val="000000"/>
                </a:solidFill>
                <a:latin typeface="Poppins Heavy"/>
              </a:defRPr>
            </a:pPr>
            <a:r>
              <a:t>8.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09726" y="1968126"/>
            <a:ext cx="3082884" cy="29724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184"/>
              </a:lnSpc>
              <a:spcBef>
                <a:spcPct val="0"/>
              </a:spcBef>
              <a:defRPr sz="2299">
                <a:solidFill>
                  <a:srgbClr val="000000"/>
                </a:solidFill>
                <a:latin typeface="Poppins Ultra-Bold"/>
              </a:defRPr>
            </a:pPr>
            <a:r>
              <a:t>Artiste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90153" y="1399824"/>
            <a:ext cx="1189500" cy="46227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>
              <a:lnSpc>
                <a:spcPts val="3686"/>
              </a:lnSpc>
              <a:defRPr sz="2457">
                <a:solidFill>
                  <a:srgbClr val="EE603E"/>
                </a:solidFill>
                <a:latin typeface="Poppins Ultra-Bold"/>
              </a:defRPr>
            </a:pPr>
            <a:r>
              <a:t>???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31055" y="1552224"/>
            <a:ext cx="1972276" cy="43120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3088"/>
              </a:lnSpc>
              <a:spcBef>
                <a:spcPct val="0"/>
              </a:spcBef>
              <a:defRPr sz="3250">
                <a:solidFill>
                  <a:srgbClr val="EE603E"/>
                </a:solidFill>
                <a:latin typeface="Poppins Ultra-Bold"/>
              </a:defRPr>
            </a:pPr>
            <a:r>
              <a:t>W ou M?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09726" y="2774835"/>
            <a:ext cx="6659551" cy="581615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1933-1996;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Minimaliste;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A suivi des cours de dessin et de peinture à l’Université Columbia;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En 1961, a présenté la première exposition solo de collages et d’aquarelles à la Judson Gallery à New York;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En 1963, a commencé à travailler avec des tubes fluorescents de signature; 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En 1968, les sculptures ont été développées dans des environnements de lumière de taille de pièce;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Le travail se concentre de plus en plus sur la relation entre les sculptures et les espaces qu’elles habitent;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61147" y="1065439"/>
            <a:ext cx="6732739" cy="8156121"/>
            <a:chOff x="0" y="0"/>
            <a:chExt cx="8976985" cy="1087482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976985" cy="10874829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709726" y="1384239"/>
            <a:ext cx="580427" cy="33391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259"/>
              </a:lnSpc>
              <a:spcBef>
                <a:spcPct val="0"/>
              </a:spcBef>
              <a:defRPr sz="2378">
                <a:solidFill>
                  <a:srgbClr val="000000"/>
                </a:solidFill>
                <a:latin typeface="Poppins Heavy"/>
              </a:defRPr>
            </a:pPr>
            <a:r>
              <a:t>9.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09726" y="1909626"/>
            <a:ext cx="4125575" cy="57054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2108"/>
              </a:lnSpc>
              <a:defRPr sz="2219">
                <a:solidFill>
                  <a:srgbClr val="000000"/>
                </a:solidFill>
                <a:latin typeface="Poppins Ultra-Bold"/>
              </a:defRPr>
            </a:pPr>
            <a:r>
              <a:t>Physicien et inventeur</a:t>
            </a:r>
          </a:p>
          <a:p>
            <a:pPr marL="0" lvl="0" indent="0" algn="l">
              <a:lnSpc>
                <a:spcPts val="2108"/>
              </a:lnSpc>
              <a:spcBef>
                <a:spcPct val="0"/>
              </a:spcBef>
            </a:pPr>
            <a:endParaRPr sz="2219">
              <a:solidFill>
                <a:srgbClr val="000000"/>
              </a:solidFill>
              <a:latin typeface="Poppins Ultra-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90153" y="1260414"/>
            <a:ext cx="1189500" cy="45774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>
              <a:lnSpc>
                <a:spcPts val="3567"/>
              </a:lnSpc>
              <a:defRPr sz="2378">
                <a:solidFill>
                  <a:srgbClr val="EE603E"/>
                </a:solidFill>
                <a:latin typeface="Poppins Ultra-Bold"/>
              </a:defRPr>
            </a:pPr>
            <a:r>
              <a:t>???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98359" y="1449842"/>
            <a:ext cx="2062787" cy="43120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3088"/>
              </a:lnSpc>
              <a:spcBef>
                <a:spcPct val="0"/>
              </a:spcBef>
              <a:defRPr sz="3250">
                <a:solidFill>
                  <a:srgbClr val="EE603E"/>
                </a:solidFill>
                <a:latin typeface="Poppins Ultra-Bold"/>
              </a:defRPr>
            </a:pPr>
            <a:r>
              <a:t>W ou M?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58148" y="2413499"/>
            <a:ext cx="6381988" cy="666991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445063" lvl="1" indent="-222531">
              <a:lnSpc>
                <a:spcPts val="2927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1946 — maintenant;</a:t>
            </a:r>
          </a:p>
          <a:p>
            <a:pPr marL="445063" lvl="1" indent="-222531">
              <a:lnSpc>
                <a:spcPts val="2927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Ancien chef de la Commission de réglementation nucléaire des États-Unis (NRC);</a:t>
            </a:r>
          </a:p>
          <a:p>
            <a:pPr marL="445063" lvl="1" indent="-222531">
              <a:lnSpc>
                <a:spcPts val="2927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A été élu membre de l’American Physical Society pour le travail sur l’interaction des électrons sur des films d’hélium liquide avec des excitations de surface comme un problème de polaron;</a:t>
            </a:r>
          </a:p>
          <a:p>
            <a:pPr marL="445063" lvl="1" indent="-222531">
              <a:lnSpc>
                <a:spcPts val="2927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Engagés à promouvoir la justice sociale, organisé le Black Student Union du MIT et travaillé à augmenter le nombre d’étudiants noirs entrant dans le MIT;</a:t>
            </a:r>
          </a:p>
          <a:p>
            <a:pPr marL="445063" lvl="1" indent="-222531">
              <a:lnSpc>
                <a:spcPts val="2927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A mené des recherches scientifiques fondamentales qui ont permis à d’autres d’inventer le fax portable, le téléphone tactile, les cellules solaires, les câbles à fibre optique et la technologie derrière l’identification de l’appelant et l’attente d’appel.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61147" y="1065439"/>
            <a:ext cx="6732739" cy="8156121"/>
            <a:chOff x="0" y="0"/>
            <a:chExt cx="8976985" cy="1087482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976985" cy="10874829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709726" y="1101566"/>
            <a:ext cx="580427" cy="34398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334"/>
              </a:lnSpc>
              <a:spcBef>
                <a:spcPct val="0"/>
              </a:spcBef>
              <a:defRPr sz="2457">
                <a:solidFill>
                  <a:srgbClr val="000000"/>
                </a:solidFill>
                <a:latin typeface="Poppins Heavy"/>
              </a:defRPr>
            </a:pPr>
            <a:r>
              <a:t>10.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12329" y="977741"/>
            <a:ext cx="1189500" cy="46227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>
              <a:lnSpc>
                <a:spcPts val="3686"/>
              </a:lnSpc>
              <a:defRPr sz="2457">
                <a:solidFill>
                  <a:srgbClr val="EE603E"/>
                </a:solidFill>
                <a:latin typeface="Poppins Ultra-Bold"/>
              </a:defRPr>
            </a:pPr>
            <a:r>
              <a:t>???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899623" y="1449842"/>
            <a:ext cx="1865835" cy="43120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3088"/>
              </a:lnSpc>
              <a:spcBef>
                <a:spcPct val="0"/>
              </a:spcBef>
              <a:defRPr sz="3250">
                <a:solidFill>
                  <a:srgbClr val="EE603E"/>
                </a:solidFill>
                <a:latin typeface="Poppins Ultra-Bold"/>
              </a:defRPr>
            </a:pPr>
            <a:r>
              <a:t>W ou M?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95057" y="2173677"/>
            <a:ext cx="6323773" cy="693686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462180" lvl="1" indent="-231090">
              <a:lnSpc>
                <a:spcPts val="3211"/>
              </a:lnSpc>
              <a:buFont typeface="Arial"/>
              <a:buChar char="•"/>
              <a:defRPr sz="2140">
                <a:solidFill>
                  <a:srgbClr val="000000"/>
                </a:solidFill>
                <a:latin typeface="Poppins"/>
              </a:defRPr>
            </a:pPr>
            <a:r>
              <a:t>1989 — maintenant;</a:t>
            </a:r>
          </a:p>
          <a:p>
            <a:pPr marL="462180" lvl="1" indent="-231090">
              <a:lnSpc>
                <a:spcPts val="3211"/>
              </a:lnSpc>
              <a:buFont typeface="Arial"/>
              <a:buChar char="•"/>
              <a:defRPr sz="2140">
                <a:solidFill>
                  <a:srgbClr val="000000"/>
                </a:solidFill>
                <a:latin typeface="Poppins"/>
              </a:defRPr>
            </a:pPr>
            <a:r>
              <a:t>Utilise l’art et la recherche pour éclairer les implications sociales de l’intelligence artificielle;</a:t>
            </a:r>
          </a:p>
          <a:p>
            <a:pPr marL="462180" lvl="1" indent="-231090">
              <a:lnSpc>
                <a:spcPts val="3211"/>
              </a:lnSpc>
              <a:buFont typeface="Arial"/>
              <a:buChar char="•"/>
              <a:defRPr sz="2140">
                <a:solidFill>
                  <a:srgbClr val="000000"/>
                </a:solidFill>
                <a:latin typeface="Poppins"/>
              </a:defRPr>
            </a:pPr>
            <a:r>
              <a:t>A fondé la </a:t>
            </a:r>
            <a:r>
              <a:rPr>
                <a:hlinkClick r:id="rId3" tooltip="https://ajl.org/"/>
              </a:rPr>
              <a:t>Ligue de justice algorithmique</a:t>
            </a:r>
            <a:r>
              <a:t> pour créer un monde doté d’une technologie plus équitable et plus responsable;</a:t>
            </a:r>
          </a:p>
          <a:p>
            <a:pPr marL="462180" lvl="1" indent="-231090">
              <a:lnSpc>
                <a:spcPts val="3211"/>
              </a:lnSpc>
              <a:buFont typeface="Arial"/>
              <a:buChar char="•"/>
              <a:defRPr sz="2140">
                <a:solidFill>
                  <a:srgbClr val="000000"/>
                </a:solidFill>
                <a:latin typeface="Poppins"/>
              </a:defRPr>
            </a:pPr>
            <a:r>
              <a:t>La</a:t>
            </a:r>
            <a:r>
              <a:rPr>
                <a:hlinkClick r:id="rId4" tooltip="https://poetofcode.com/research#thesis"/>
              </a:rPr>
              <a:t>méthodologie de thèse du MIT</a:t>
            </a:r>
            <a:r>
              <a:t> a révélé d’importants préjugés raciaux et sexistes dans les services d’IA de la part d’entreprises telles que </a:t>
            </a:r>
            <a:r>
              <a:rPr>
                <a:hlinkClick r:id="rId5" tooltip="https://www.nytimes.com/2018/02/09/technology/facial-recognition-race-artificial-intelligence.html"/>
              </a:rPr>
              <a:t>Microsoft</a:t>
            </a:r>
            <a:r>
              <a:t>, </a:t>
            </a:r>
            <a:r>
              <a:rPr>
                <a:hlinkClick r:id="rId5" tooltip="https://www.nytimes.com/2018/02/09/technology/facial-recognition-race-artificial-intelligence.html"/>
              </a:rPr>
              <a:t>IBM</a:t>
            </a:r>
            <a:r>
              <a:t> et </a:t>
            </a:r>
            <a:r>
              <a:rPr>
                <a:hlinkClick r:id="rId6" tooltip="https://www.nytimes.com/2019/01/24/technology/amazon-facial-technology-study.html"/>
              </a:rPr>
              <a:t>Amazon</a:t>
            </a:r>
            <a:r>
              <a:t>;</a:t>
            </a:r>
          </a:p>
          <a:p>
            <a:pPr marL="462180" lvl="1" indent="-231090">
              <a:lnSpc>
                <a:spcPts val="3211"/>
              </a:lnSpc>
              <a:buFont typeface="Arial"/>
              <a:buChar char="•"/>
              <a:defRPr sz="2140">
                <a:solidFill>
                  <a:srgbClr val="000000"/>
                </a:solidFill>
                <a:latin typeface="Poppins"/>
              </a:defRPr>
            </a:pPr>
            <a:r>
              <a:t>Fait partie du Global Tech Panel pour conseiller les dirigeants et dirigeants mondiaux sur la réduction des dommages causés par l’IA;</a:t>
            </a:r>
          </a:p>
          <a:p>
            <a:pPr marL="462180" lvl="1" indent="-231090">
              <a:lnSpc>
                <a:spcPts val="3211"/>
              </a:lnSpc>
              <a:buFont typeface="Arial"/>
              <a:buChar char="•"/>
              <a:defRPr sz="2140">
                <a:solidFill>
                  <a:srgbClr val="000000"/>
                </a:solidFill>
                <a:latin typeface="Poppins"/>
              </a:defRPr>
            </a:pPr>
            <a:r>
              <a:t>Nommé «</a:t>
            </a:r>
            <a:r>
              <a:rPr>
                <a:hlinkClick r:id="rId7" tooltip="https://fortune.com/worlds-greatest-leaders/2019/joy-buolamwini/"/>
              </a:rPr>
              <a:t>la conscience de la révolution de l’IA</a:t>
            </a:r>
            <a:r>
              <a:t>» par Fortune Magazine.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95057" y="1488886"/>
            <a:ext cx="6649661" cy="62846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397"/>
              </a:lnSpc>
              <a:defRPr sz="2219">
                <a:solidFill>
                  <a:srgbClr val="000000"/>
                </a:solidFill>
                <a:latin typeface="Poppins Heavy"/>
              </a:defRPr>
            </a:pPr>
            <a:r>
              <a:t>Informaticien, activiste numérique, poète du code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43511" y="1892597"/>
            <a:ext cx="1942111" cy="1942111"/>
          </a:xfrm>
          <a:custGeom>
            <a:avLst/>
            <a:gdLst/>
            <a:ahLst/>
            <a:cxnLst/>
            <a:rect l="l" t="t" r="r" b="b"/>
            <a:pathLst>
              <a:path w="1942111" h="1942111">
                <a:moveTo>
                  <a:pt x="0" y="0"/>
                </a:moveTo>
                <a:lnTo>
                  <a:pt x="1942111" y="0"/>
                </a:lnTo>
                <a:lnTo>
                  <a:pt x="1942111" y="1942111"/>
                </a:lnTo>
                <a:lnTo>
                  <a:pt x="0" y="19421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2740551" y="921542"/>
            <a:ext cx="1942111" cy="1942111"/>
          </a:xfrm>
          <a:custGeom>
            <a:avLst/>
            <a:gdLst/>
            <a:ahLst/>
            <a:cxnLst/>
            <a:rect l="l" t="t" r="r" b="b"/>
            <a:pathLst>
              <a:path w="1942111" h="1942111">
                <a:moveTo>
                  <a:pt x="1942110" y="1942110"/>
                </a:moveTo>
                <a:lnTo>
                  <a:pt x="0" y="1942110"/>
                </a:lnTo>
                <a:lnTo>
                  <a:pt x="0" y="0"/>
                </a:lnTo>
                <a:lnTo>
                  <a:pt x="1942110" y="0"/>
                </a:lnTo>
                <a:lnTo>
                  <a:pt x="1942110" y="194211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1808645" y="921542"/>
            <a:ext cx="971055" cy="971055"/>
          </a:xfrm>
          <a:custGeom>
            <a:avLst/>
            <a:gdLst/>
            <a:ahLst/>
            <a:cxnLst/>
            <a:rect l="l" t="t" r="r" b="b"/>
            <a:pathLst>
              <a:path w="971055" h="971055">
                <a:moveTo>
                  <a:pt x="971056" y="0"/>
                </a:moveTo>
                <a:lnTo>
                  <a:pt x="0" y="0"/>
                </a:lnTo>
                <a:lnTo>
                  <a:pt x="0" y="971055"/>
                </a:lnTo>
                <a:lnTo>
                  <a:pt x="971056" y="971055"/>
                </a:lnTo>
                <a:lnTo>
                  <a:pt x="9710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709726" y="4516253"/>
            <a:ext cx="12292929" cy="139736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>
              <a:lnSpc>
                <a:spcPts val="9605"/>
              </a:lnSpc>
              <a:spcBef>
                <a:spcPct val="0"/>
              </a:spcBef>
              <a:defRPr sz="10111">
                <a:solidFill>
                  <a:srgbClr val="000000"/>
                </a:solidFill>
                <a:latin typeface="Poppins Heavy"/>
              </a:defRPr>
            </a:pPr>
            <a:r>
              <a:t>LA RÉVÉLATION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887576"/>
            <a:ext cx="7440453" cy="8511848"/>
            <a:chOff x="0" y="0"/>
            <a:chExt cx="9920605" cy="113491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920605" cy="1134913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520247" y="1431336"/>
            <a:ext cx="1901168" cy="34398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334"/>
              </a:lnSpc>
              <a:spcBef>
                <a:spcPct val="0"/>
              </a:spcBef>
              <a:defRPr sz="2457">
                <a:solidFill>
                  <a:srgbClr val="000000"/>
                </a:solidFill>
                <a:latin typeface="Poppins Heavy"/>
              </a:defRPr>
            </a:pPr>
            <a:r>
              <a:t>1.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20247" y="1928676"/>
            <a:ext cx="2733857" cy="29724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184"/>
              </a:lnSpc>
              <a:spcBef>
                <a:spcPct val="0"/>
              </a:spcBef>
              <a:defRPr sz="2299">
                <a:solidFill>
                  <a:srgbClr val="000000"/>
                </a:solidFill>
              </a:defRPr>
            </a:pPr>
            <a:r>
              <a:rPr>
                <a:latin typeface="Poppins Ultra-Bold"/>
              </a:rPr>
              <a:t>Adiochimiste</a:t>
            </a:r>
            <a:r>
              <a:rPr>
                <a:latin typeface="Poppins Heavy"/>
                <a:hlinkClick r:id="rId3" tooltip="https://en.wikipedia.org/wiki/Radiochemistry"/>
              </a:rPr>
              <a:t>R</a:t>
            </a:r>
            <a:r>
              <a:rPr>
                <a:latin typeface="Poppins Heavy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93382" y="1307511"/>
            <a:ext cx="3717763" cy="46227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3686"/>
              </a:lnSpc>
              <a:defRPr sz="2457">
                <a:solidFill>
                  <a:srgbClr val="EE603E"/>
                </a:solidFill>
                <a:latin typeface="Poppins Ultra-Bold"/>
              </a:defRPr>
            </a:pPr>
            <a:r>
              <a:t>Frederick Soddy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93382" y="2255452"/>
            <a:ext cx="6574822" cy="667359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445063" lvl="1" indent="-222531">
              <a:lnSpc>
                <a:spcPts val="3092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Avec un collègue enquêté sur l’émanation gazeuse du radium;</a:t>
            </a:r>
          </a:p>
          <a:p>
            <a:pPr marL="445063" lvl="1" indent="-222531">
              <a:lnSpc>
                <a:spcPts val="3092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 A conclu que la radioactivité était un phénomène impliquant la désintégration atomique avec la formation de nouveaux types de matière;</a:t>
            </a:r>
          </a:p>
          <a:p>
            <a:pPr marL="445063" lvl="1" indent="-222531">
              <a:lnSpc>
                <a:spcPts val="3092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A été chargé de cours dans différentes universités (Glasgow, Oxford);</a:t>
            </a:r>
          </a:p>
          <a:p>
            <a:pPr marL="445063" lvl="1" indent="-222531">
              <a:lnSpc>
                <a:spcPts val="3092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A déclaré que certains éléments existent sous deux formes ou plus qui ont des poids atomiques différents mais qui sont chimiquement indiscernables (concept d’isotopes);</a:t>
            </a:r>
          </a:p>
          <a:p>
            <a:pPr marL="445063" lvl="1" indent="-222531">
              <a:lnSpc>
                <a:spcPts val="3092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En 1921, il remporte un prix Nobel de chimie «pour sa contribution à notre connaissance de la chimie des substances radioactives et à ses recherches sur l’origine et la nature des isotopes».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1065439"/>
            <a:ext cx="7440453" cy="8511848"/>
            <a:chOff x="0" y="0"/>
            <a:chExt cx="9920605" cy="113491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920605" cy="1134913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520247" y="1294946"/>
            <a:ext cx="1901168" cy="32636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259"/>
              </a:lnSpc>
              <a:spcBef>
                <a:spcPct val="0"/>
              </a:spcBef>
              <a:defRPr sz="2378">
                <a:solidFill>
                  <a:srgbClr val="000000"/>
                </a:solidFill>
                <a:latin typeface="Poppins Heavy"/>
              </a:defRPr>
            </a:pPr>
            <a:r>
              <a:t>2.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20247" y="1721631"/>
            <a:ext cx="3082884" cy="30622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108"/>
              </a:lnSpc>
              <a:spcBef>
                <a:spcPct val="0"/>
              </a:spcBef>
              <a:defRPr sz="2219">
                <a:solidFill>
                  <a:srgbClr val="000000"/>
                </a:solidFill>
                <a:latin typeface="Poppins Ultra-Bold"/>
              </a:defRPr>
            </a:pPr>
            <a:r>
              <a:t>Mathématicien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94114" y="1119516"/>
            <a:ext cx="5059040" cy="450193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3567"/>
              </a:lnSpc>
              <a:defRPr sz="2378">
                <a:solidFill>
                  <a:srgbClr val="EE603E"/>
                </a:solidFill>
                <a:latin typeface="Poppins Ultra-Bold"/>
              </a:defRPr>
            </a:pPr>
            <a:r>
              <a:t>Katherine Johnson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20247" y="2139655"/>
            <a:ext cx="6076345" cy="694913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445648" lvl="1" indent="-222824" algn="just">
              <a:lnSpc>
                <a:spcPts val="3096"/>
              </a:lnSpc>
              <a:buFont typeface="Arial"/>
              <a:buChar char="•"/>
              <a:defRPr sz="2064">
                <a:solidFill>
                  <a:srgbClr val="000000"/>
                </a:solidFill>
                <a:latin typeface="Poppins"/>
              </a:defRPr>
            </a:pPr>
            <a:r>
              <a:t>1918-2020;</a:t>
            </a:r>
          </a:p>
          <a:p>
            <a:pPr marL="445648" lvl="1" indent="-222824" algn="just">
              <a:lnSpc>
                <a:spcPts val="3096"/>
              </a:lnSpc>
              <a:buFont typeface="Arial"/>
              <a:buChar char="•"/>
              <a:defRPr sz="2064">
                <a:solidFill>
                  <a:srgbClr val="000000"/>
                </a:solidFill>
                <a:latin typeface="Poppins"/>
              </a:defRPr>
            </a:pPr>
            <a:r>
              <a:t>Embauché par la NASA en 1953;</a:t>
            </a:r>
          </a:p>
          <a:p>
            <a:pPr marL="445648" lvl="1" indent="-222824" algn="just">
              <a:lnSpc>
                <a:spcPts val="3096"/>
              </a:lnSpc>
              <a:buFont typeface="Arial"/>
              <a:buChar char="•"/>
              <a:defRPr sz="2064">
                <a:solidFill>
                  <a:srgbClr val="000000"/>
                </a:solidFill>
                <a:latin typeface="Poppins"/>
              </a:defRPr>
            </a:pPr>
            <a:r>
              <a:t>A été enseignant dans une école publique;</a:t>
            </a:r>
          </a:p>
          <a:p>
            <a:pPr marL="445648" lvl="1" indent="-222824" algn="just">
              <a:lnSpc>
                <a:spcPts val="3096"/>
              </a:lnSpc>
              <a:buFont typeface="Arial"/>
              <a:buChar char="•"/>
              <a:defRPr sz="2064">
                <a:solidFill>
                  <a:srgbClr val="000000"/>
                </a:solidFill>
                <a:latin typeface="Poppins"/>
              </a:defRPr>
            </a:pPr>
            <a:r>
              <a:t>Avait 3 filles;</a:t>
            </a:r>
          </a:p>
          <a:p>
            <a:pPr marL="445648" lvl="1" indent="-222824">
              <a:lnSpc>
                <a:spcPts val="3096"/>
              </a:lnSpc>
              <a:buFont typeface="Arial"/>
              <a:buChar char="•"/>
              <a:defRPr sz="2064">
                <a:solidFill>
                  <a:srgbClr val="000000"/>
                </a:solidFill>
                <a:latin typeface="Poppins"/>
              </a:defRPr>
            </a:pPr>
            <a:r>
              <a:t>Analyse de trajectoire pour la</a:t>
            </a:r>
            <a:r>
              <a:rPr>
                <a:hlinkClick r:id="rId3" tooltip="https://www.nasa.gov/image-feature/liftoff-of-alan-shepards-freedom-7-mission"/>
              </a:rPr>
              <a:t> mission Freedom 7 de 1961</a:t>
            </a:r>
            <a:r>
              <a:t>, le premier vol spatial humain de l’Amérique;</a:t>
            </a:r>
          </a:p>
          <a:p>
            <a:pPr marL="445648" lvl="1" indent="-222824">
              <a:lnSpc>
                <a:spcPts val="3096"/>
              </a:lnSpc>
              <a:buFont typeface="Arial"/>
              <a:buChar char="•"/>
              <a:defRPr sz="2064">
                <a:solidFill>
                  <a:srgbClr val="000000"/>
                </a:solidFill>
                <a:latin typeface="Poppins"/>
              </a:defRPr>
            </a:pPr>
            <a:r>
              <a:t>A fait des calculs pour la mission orbitale de John Glenn Friendship 7;</a:t>
            </a:r>
          </a:p>
          <a:p>
            <a:pPr marL="445648" lvl="1" indent="-222824">
              <a:lnSpc>
                <a:spcPts val="3096"/>
              </a:lnSpc>
              <a:buFont typeface="Arial"/>
              <a:buChar char="•"/>
              <a:defRPr sz="2064">
                <a:solidFill>
                  <a:srgbClr val="000000"/>
                </a:solidFill>
                <a:latin typeface="Poppins"/>
              </a:defRPr>
            </a:pPr>
            <a:r>
              <a:t>A aidé à synchroniser le module lunaire d’Apollo avec le module de commande et de service en orbite lunaire;</a:t>
            </a:r>
          </a:p>
          <a:p>
            <a:pPr marL="445648" lvl="1" indent="-222824">
              <a:lnSpc>
                <a:spcPts val="3096"/>
              </a:lnSpc>
              <a:buFont typeface="Arial"/>
              <a:buChar char="•"/>
              <a:defRPr sz="2064">
                <a:solidFill>
                  <a:srgbClr val="000000"/>
                </a:solidFill>
                <a:latin typeface="Poppins"/>
              </a:defRPr>
            </a:pPr>
            <a:r>
              <a:t>A également travaillé sur la navette spatiale et le satellite technologique des ressources terrestres (ERTS, rebaptisé plus tard Landsat);</a:t>
            </a:r>
          </a:p>
          <a:p>
            <a:pPr marL="445648" lvl="1" indent="-222824">
              <a:lnSpc>
                <a:spcPts val="3096"/>
              </a:lnSpc>
              <a:buFont typeface="Arial"/>
              <a:buChar char="•"/>
              <a:defRPr sz="2064">
                <a:solidFill>
                  <a:srgbClr val="000000"/>
                </a:solidFill>
                <a:latin typeface="Poppins"/>
              </a:defRPr>
            </a:pPr>
            <a:r>
              <a:t>Auteur ou coauteur de 26 rapports de recherche.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887576"/>
            <a:ext cx="7440453" cy="8511848"/>
            <a:chOff x="0" y="0"/>
            <a:chExt cx="9920605" cy="113491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920605" cy="1134913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520247" y="2411482"/>
            <a:ext cx="5854628" cy="6116943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461850" lvl="1" indent="-230925">
              <a:lnSpc>
                <a:spcPts val="3208"/>
              </a:lnSpc>
              <a:buFont typeface="Arial"/>
              <a:buChar char="•"/>
              <a:defRPr sz="2139">
                <a:solidFill>
                  <a:srgbClr val="000000"/>
                </a:solidFill>
                <a:latin typeface="Poppins"/>
              </a:defRPr>
            </a:pPr>
            <a:r>
              <a:t>1900-1979;</a:t>
            </a:r>
          </a:p>
          <a:p>
            <a:pPr marL="461850" lvl="1" indent="-230925">
              <a:lnSpc>
                <a:spcPts val="3208"/>
              </a:lnSpc>
              <a:buFont typeface="Arial"/>
              <a:buChar char="•"/>
              <a:defRPr sz="2139">
                <a:solidFill>
                  <a:srgbClr val="000000"/>
                </a:solidFill>
                <a:latin typeface="Poppins"/>
              </a:defRPr>
            </a:pPr>
            <a:r>
              <a:t>A obtenu une bourse à l’Université de Cambridge;</a:t>
            </a:r>
          </a:p>
          <a:p>
            <a:pPr marL="461850" lvl="1" indent="-230925">
              <a:lnSpc>
                <a:spcPts val="3208"/>
              </a:lnSpc>
              <a:buFont typeface="Arial"/>
              <a:buChar char="•"/>
              <a:defRPr sz="2139">
                <a:solidFill>
                  <a:srgbClr val="000000"/>
                </a:solidFill>
                <a:latin typeface="Poppins"/>
              </a:defRPr>
            </a:pPr>
            <a:r>
              <a:t>Est devenu la première personne à obtenir un doctorat en astronomie du Radcliffe College de l’Université Harvard;</a:t>
            </a:r>
          </a:p>
          <a:p>
            <a:pPr marL="461850" lvl="1" indent="-230925">
              <a:lnSpc>
                <a:spcPts val="3208"/>
              </a:lnSpc>
              <a:buFont typeface="Arial"/>
              <a:buChar char="•"/>
              <a:defRPr sz="2139">
                <a:solidFill>
                  <a:srgbClr val="000000"/>
                </a:solidFill>
                <a:latin typeface="Poppins"/>
              </a:defRPr>
            </a:pPr>
            <a:r>
              <a:t>La thèse de doctorat a répondu à une ancienne question: de quoi sont faites les étoiles? (principalement de l’hydrogène, avec un peu d’hélium);</a:t>
            </a:r>
          </a:p>
          <a:p>
            <a:pPr marL="461850" lvl="1" indent="-230925">
              <a:lnSpc>
                <a:spcPts val="3208"/>
              </a:lnSpc>
              <a:buFont typeface="Arial"/>
              <a:buChar char="•"/>
              <a:defRPr sz="2139">
                <a:solidFill>
                  <a:srgbClr val="000000"/>
                </a:solidFill>
                <a:latin typeface="Poppins"/>
              </a:defRPr>
            </a:pPr>
            <a:r>
              <a:t>La thèse a été appelée «sans doute la thèse de doctorat la plus brillante jamais écrite en astronomie» par une </a:t>
            </a:r>
            <a:r>
              <a:rPr>
                <a:hlinkClick r:id="rId3" tooltip="https://www.aps.org/publications/apsnews/updates/cecilia.cfm"/>
              </a:rPr>
              <a:t>revue</a:t>
            </a:r>
            <a:r>
              <a:t> approfondie de l’astronomie du XXe siècle en 1962.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20247" y="1431336"/>
            <a:ext cx="1901168" cy="33391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259"/>
              </a:lnSpc>
              <a:spcBef>
                <a:spcPct val="0"/>
              </a:spcBef>
              <a:defRPr sz="2378">
                <a:solidFill>
                  <a:srgbClr val="000000"/>
                </a:solidFill>
                <a:latin typeface="Poppins Ultra-Bold"/>
              </a:defRPr>
            </a:pPr>
            <a:r>
              <a:t>3.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20247" y="1909626"/>
            <a:ext cx="2383342" cy="30622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108"/>
              </a:lnSpc>
              <a:spcBef>
                <a:spcPct val="0"/>
              </a:spcBef>
              <a:defRPr sz="2219">
                <a:solidFill>
                  <a:srgbClr val="000000"/>
                </a:solidFill>
                <a:latin typeface="Poppins Heavy"/>
              </a:defRPr>
            </a:pPr>
            <a:r>
              <a:t>Astronome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09726" y="1307511"/>
            <a:ext cx="2607155" cy="45774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3567"/>
              </a:lnSpc>
              <a:defRPr sz="2378">
                <a:solidFill>
                  <a:srgbClr val="EE603E"/>
                </a:solidFill>
                <a:latin typeface="Poppins Ultra-Bold"/>
              </a:defRPr>
            </a:pPr>
            <a:r>
              <a:t>Cecilia Payne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02575" y="887576"/>
            <a:ext cx="6581879" cy="8449839"/>
            <a:chOff x="0" y="0"/>
            <a:chExt cx="8775839" cy="1126645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775839" cy="11266452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520247" y="2692500"/>
            <a:ext cx="7029514" cy="581615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1936 — maintenant;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L’un des premiers programmeurs de </a:t>
            </a:r>
            <a:r>
              <a:rPr>
                <a:hlinkClick r:id="rId3" tooltip="https://www.britannica.com/technology/software"/>
              </a:rPr>
              <a:t>logiciels</a:t>
            </a:r>
            <a:r>
              <a:t> informatiques;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A créé le terme </a:t>
            </a:r>
            <a:r>
              <a:rPr>
                <a:hlinkClick r:id="rId4" tooltip="https://www.britannica.com/technology/software-engineering"/>
              </a:rPr>
              <a:t>ingénieur logiciel</a:t>
            </a:r>
            <a:r>
              <a:t>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A effectué des travaux postuniversitaires en </a:t>
            </a:r>
            <a:r>
              <a:rPr>
                <a:hlinkClick r:id="rId5" tooltip="https://www.britannica.com/science/meteorology"/>
              </a:rPr>
              <a:t>météorologie</a:t>
            </a:r>
            <a:r>
              <a:t>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A été marié; 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A contribué à l’écriture du code informatique pour les modules de commandement et lunaires utilisés lors des missions </a:t>
            </a:r>
            <a:r>
              <a:rPr>
                <a:hlinkClick r:id="rId6" tooltip="https://www.britannica.com/science/Apollo-space-program"/>
              </a:rPr>
              <a:t>Apollo</a:t>
            </a:r>
            <a:r>
              <a:t> sur la </a:t>
            </a:r>
            <a:r>
              <a:rPr>
                <a:hlinkClick r:id="rId7" tooltip="https://www.britannica.com/place/Moon"/>
              </a:rPr>
              <a:t>Lune</a:t>
            </a:r>
            <a:r>
              <a:t> à la fin des années 1960 et au début des années 70;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A écrit un logiciel pour un programme d’identification des avions ennemis;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A reçu la </a:t>
            </a:r>
            <a:r>
              <a:rPr>
                <a:hlinkClick r:id="rId8" tooltip="https://www.britannica.com/topic/Presidential-Medal-of-Freedom"/>
              </a:rPr>
              <a:t>Médaille présidentielle de la liberté</a:t>
            </a:r>
            <a:r>
              <a:t> par Pres. </a:t>
            </a:r>
            <a:r>
              <a:rPr>
                <a:hlinkClick r:id="rId9" tooltip="https://www.britannica.com/biography/Barack-Obama"/>
              </a:rPr>
              <a:t>Barack Obama</a:t>
            </a:r>
            <a:r>
              <a:t> en 2016.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20247" y="1431336"/>
            <a:ext cx="1901168" cy="35405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410"/>
              </a:lnSpc>
              <a:spcBef>
                <a:spcPct val="0"/>
              </a:spcBef>
              <a:defRPr sz="2537">
                <a:solidFill>
                  <a:srgbClr val="000000"/>
                </a:solidFill>
                <a:latin typeface="Poppins Heavy"/>
              </a:defRPr>
            </a:pPr>
            <a:r>
              <a:t>6.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20247" y="1842951"/>
            <a:ext cx="6238830" cy="40059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973"/>
              </a:lnSpc>
              <a:defRPr sz="2378">
                <a:solidFill>
                  <a:srgbClr val="000000"/>
                </a:solidFill>
                <a:latin typeface="Poppins Ultra-Bold"/>
              </a:defRPr>
            </a:pPr>
            <a:r>
              <a:t>Ingénieur logiciel/informaticien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89455" y="1297986"/>
            <a:ext cx="4665135" cy="48388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3805"/>
              </a:lnSpc>
              <a:defRPr sz="2537">
                <a:solidFill>
                  <a:srgbClr val="EE603E"/>
                </a:solidFill>
                <a:latin typeface="Poppins Ultra-Bold"/>
              </a:defRPr>
            </a:pPr>
            <a:r>
              <a:t>Margaret Hamilton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887576"/>
            <a:ext cx="7440453" cy="8511848"/>
            <a:chOff x="0" y="0"/>
            <a:chExt cx="9920605" cy="113491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920605" cy="1134913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248152" y="1978547"/>
            <a:ext cx="6659551" cy="70662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445063" lvl="1" indent="-222531">
              <a:lnSpc>
                <a:spcPts val="3092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1975 — maintenant</a:t>
            </a:r>
          </a:p>
          <a:p>
            <a:pPr marL="445063" lvl="1" indent="-222531">
              <a:lnSpc>
                <a:spcPts val="3092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Professeur à l’ </a:t>
            </a:r>
            <a:r>
              <a:rPr>
                <a:hlinkClick r:id="rId3" tooltip="https://en.wikipedia.org/wiki/University_of_California,_Los_Angeles"/>
              </a:rPr>
              <a:t>Université de Californie, Los Angeles</a:t>
            </a:r>
            <a:r>
              <a:t> (UCLA) à partir de l’âge de 24 ans;</a:t>
            </a:r>
          </a:p>
          <a:p>
            <a:pPr marL="445063" lvl="1" indent="-222531">
              <a:lnSpc>
                <a:spcPts val="3092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Les recherches portent sur l’ </a:t>
            </a:r>
            <a:r>
              <a:rPr>
                <a:hlinkClick r:id="rId4" tooltip="https://en.wikipedia.org/wiki/Harmonic_analysis"/>
              </a:rPr>
              <a:t>analyse harmonique</a:t>
            </a:r>
            <a:r>
              <a:t>, les </a:t>
            </a:r>
            <a:r>
              <a:rPr>
                <a:hlinkClick r:id="rId5" tooltip="https://en.wikipedia.org/wiki/Partial_differential_equation"/>
              </a:rPr>
              <a:t>équations différentielles partielles</a:t>
            </a:r>
            <a:r>
              <a:t>, la </a:t>
            </a:r>
            <a:r>
              <a:rPr>
                <a:hlinkClick r:id="rId6" tooltip="https://en.wikipedia.org/wiki/Algebraic_combinatorics"/>
              </a:rPr>
              <a:t>combinatoire algébrique,</a:t>
            </a:r>
            <a:r>
              <a:t> la </a:t>
            </a:r>
            <a:r>
              <a:rPr>
                <a:hlinkClick r:id="rId7" tooltip="https://en.wikipedia.org/wiki/Arithmetic_combinatorics"/>
              </a:rPr>
              <a:t>combinatoire arithmétique,</a:t>
            </a:r>
            <a:r>
              <a:t> la </a:t>
            </a:r>
            <a:r>
              <a:rPr>
                <a:hlinkClick r:id="rId8" tooltip="https://en.wikipedia.org/wiki/Geometric_combinatorics"/>
              </a:rPr>
              <a:t>combinatoire géométrique,</a:t>
            </a:r>
            <a:r>
              <a:t> la </a:t>
            </a:r>
            <a:r>
              <a:rPr>
                <a:hlinkClick r:id="rId9" tooltip="https://en.wikipedia.org/wiki/Probability_theory"/>
              </a:rPr>
              <a:t>théorie des probabilités</a:t>
            </a:r>
            <a:r>
              <a:t>, la </a:t>
            </a:r>
            <a:r>
              <a:rPr>
                <a:hlinkClick r:id="rId10" tooltip="https://en.wikipedia.org/wiki/Compressed_sensing"/>
              </a:rPr>
              <a:t>détection comprimée</a:t>
            </a:r>
            <a:r>
              <a:t> et la </a:t>
            </a:r>
            <a:r>
              <a:rPr>
                <a:hlinkClick r:id="rId11" tooltip="https://en.wikipedia.org/wiki/Analytic_number_theory"/>
              </a:rPr>
              <a:t>théorie des</a:t>
            </a:r>
            <a:r>
              <a:t> nombres analytiques;</a:t>
            </a:r>
          </a:p>
          <a:p>
            <a:pPr marL="445063" lvl="1" indent="-222531">
              <a:lnSpc>
                <a:spcPts val="3092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A reçu un doctorat à l’âge de 21 ans;</a:t>
            </a:r>
          </a:p>
          <a:p>
            <a:pPr marL="445063" lvl="1" indent="-222531">
              <a:lnSpc>
                <a:spcPts val="3092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A remporté la </a:t>
            </a:r>
            <a:r>
              <a:rPr>
                <a:hlinkClick r:id="rId12" tooltip="https://en.wikipedia.org/wiki/Fields_Medal"/>
              </a:rPr>
              <a:t>médaille Fields</a:t>
            </a:r>
            <a:r>
              <a:t> en 2006, la </a:t>
            </a:r>
            <a:r>
              <a:rPr>
                <a:hlinkClick r:id="rId13" tooltip="https://en.wikipedia.org/wiki/Royal_Medal"/>
              </a:rPr>
              <a:t>médaille royale</a:t>
            </a:r>
            <a:r>
              <a:t> et le </a:t>
            </a:r>
            <a:r>
              <a:rPr>
                <a:hlinkClick r:id="rId14" tooltip="https://en.wikipedia.org/wiki/Breakthrough_Prize_in_Mathematics"/>
              </a:rPr>
              <a:t>prix Breakthrough en mathématiques</a:t>
            </a:r>
            <a:r>
              <a:t> en 2014, et plus encore;</a:t>
            </a:r>
          </a:p>
          <a:p>
            <a:pPr marL="445063" lvl="1" indent="-222531">
              <a:lnSpc>
                <a:spcPts val="3092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A été l’auteur ou le co-auteur de plus de trois cents articles de recherche;</a:t>
            </a:r>
          </a:p>
          <a:p>
            <a:pPr marL="445063" lvl="1" indent="-222531">
              <a:lnSpc>
                <a:spcPts val="3092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A un conjoint et deux enfants;</a:t>
            </a:r>
          </a:p>
          <a:p>
            <a:pPr marL="445063" lvl="1" indent="-222531">
              <a:lnSpc>
                <a:spcPts val="3092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Il a été appelé le «</a:t>
            </a:r>
            <a:r>
              <a:rPr>
                <a:hlinkClick r:id="rId15" tooltip="https://en.wikipedia.org/wiki/Mozart"/>
              </a:rPr>
              <a:t>Mozart</a:t>
            </a:r>
            <a:r>
              <a:t> des mathématiques».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20247" y="1124222"/>
            <a:ext cx="298397" cy="34398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334"/>
              </a:lnSpc>
              <a:spcBef>
                <a:spcPct val="0"/>
              </a:spcBef>
              <a:defRPr sz="2457">
                <a:solidFill>
                  <a:srgbClr val="000000"/>
                </a:solidFill>
                <a:latin typeface="Poppins Ultra-Bold"/>
              </a:defRPr>
            </a:pPr>
            <a:r>
              <a:t>5.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20247" y="1574823"/>
            <a:ext cx="2618206" cy="30622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108"/>
              </a:lnSpc>
              <a:spcBef>
                <a:spcPct val="0"/>
              </a:spcBef>
              <a:defRPr sz="2219">
                <a:solidFill>
                  <a:srgbClr val="000000"/>
                </a:solidFill>
                <a:latin typeface="Poppins Heavy"/>
              </a:defRPr>
            </a:pPr>
            <a:r>
              <a:t>Mathématicien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76088" y="1005935"/>
            <a:ext cx="3854154" cy="46227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3686"/>
              </a:lnSpc>
              <a:defRPr sz="2457">
                <a:solidFill>
                  <a:srgbClr val="EE603E"/>
                </a:solidFill>
                <a:latin typeface="Poppins Ultra-Bold"/>
              </a:defRPr>
            </a:pPr>
            <a:r>
              <a:t>Terence Tao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887576"/>
            <a:ext cx="7440453" cy="8511848"/>
            <a:chOff x="0" y="0"/>
            <a:chExt cx="9920605" cy="113491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920605" cy="1134913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520247" y="3023276"/>
            <a:ext cx="6032826" cy="4154723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479298" lvl="1" indent="-239649" algn="just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1927-2022;</a:t>
            </a:r>
          </a:p>
          <a:p>
            <a:pPr marL="479298" lvl="1" indent="-239649" algn="just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Sourd dans une oreille;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A été marié 3 fois, avait une fille;</a:t>
            </a:r>
          </a:p>
          <a:p>
            <a:pPr marL="479298" lvl="1" indent="-239649" algn="just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A été utilisé/triqué par le conjoint;</a:t>
            </a:r>
          </a:p>
          <a:p>
            <a:pPr marL="479298" lvl="1" indent="-239649" algn="just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Peint avec succès depuis plus de 60 ans;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Plus connu pour BIG EYE WAIFES;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Influence le dessin animé Powerpuff Girls; directeur Tim Burton et plus encore;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20247" y="1431336"/>
            <a:ext cx="189479" cy="63851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334"/>
              </a:lnSpc>
              <a:spcBef>
                <a:spcPct val="0"/>
              </a:spcBef>
              <a:defRPr sz="2457">
                <a:solidFill>
                  <a:srgbClr val="000000"/>
                </a:solidFill>
                <a:latin typeface="Poppins Heavy"/>
              </a:defRPr>
            </a:pPr>
            <a:r>
              <a:t>6.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20247" y="1909626"/>
            <a:ext cx="1901168" cy="33391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259"/>
              </a:lnSpc>
              <a:spcBef>
                <a:spcPct val="0"/>
              </a:spcBef>
              <a:defRPr sz="2378">
                <a:solidFill>
                  <a:srgbClr val="000000"/>
                </a:solidFill>
                <a:latin typeface="Poppins Heavy"/>
              </a:defRPr>
            </a:pPr>
            <a:r>
              <a:t>Artiste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14987" y="1274031"/>
            <a:ext cx="3944745" cy="46227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3686"/>
              </a:lnSpc>
              <a:defRPr sz="2457">
                <a:solidFill>
                  <a:srgbClr val="EE603E"/>
                </a:solidFill>
                <a:latin typeface="Poppins Ultra-Bold"/>
              </a:defRPr>
            </a:pPr>
            <a:r>
              <a:t>Margaret D. H. Keane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43511" y="1892597"/>
            <a:ext cx="1942111" cy="1942111"/>
          </a:xfrm>
          <a:custGeom>
            <a:avLst/>
            <a:gdLst/>
            <a:ahLst/>
            <a:cxnLst/>
            <a:rect l="l" t="t" r="r" b="b"/>
            <a:pathLst>
              <a:path w="1942111" h="1942111">
                <a:moveTo>
                  <a:pt x="0" y="0"/>
                </a:moveTo>
                <a:lnTo>
                  <a:pt x="1942111" y="0"/>
                </a:lnTo>
                <a:lnTo>
                  <a:pt x="1942111" y="1942111"/>
                </a:lnTo>
                <a:lnTo>
                  <a:pt x="0" y="19421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2740551" y="921542"/>
            <a:ext cx="1942111" cy="1942111"/>
          </a:xfrm>
          <a:custGeom>
            <a:avLst/>
            <a:gdLst/>
            <a:ahLst/>
            <a:cxnLst/>
            <a:rect l="l" t="t" r="r" b="b"/>
            <a:pathLst>
              <a:path w="1942111" h="1942111">
                <a:moveTo>
                  <a:pt x="1942110" y="1942110"/>
                </a:moveTo>
                <a:lnTo>
                  <a:pt x="0" y="1942110"/>
                </a:lnTo>
                <a:lnTo>
                  <a:pt x="0" y="0"/>
                </a:lnTo>
                <a:lnTo>
                  <a:pt x="1942110" y="0"/>
                </a:lnTo>
                <a:lnTo>
                  <a:pt x="1942110" y="194211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1808645" y="921542"/>
            <a:ext cx="971055" cy="971055"/>
          </a:xfrm>
          <a:custGeom>
            <a:avLst/>
            <a:gdLst/>
            <a:ahLst/>
            <a:cxnLst/>
            <a:rect l="l" t="t" r="r" b="b"/>
            <a:pathLst>
              <a:path w="971055" h="971055">
                <a:moveTo>
                  <a:pt x="971056" y="0"/>
                </a:moveTo>
                <a:lnTo>
                  <a:pt x="0" y="0"/>
                </a:lnTo>
                <a:lnTo>
                  <a:pt x="0" y="971055"/>
                </a:lnTo>
                <a:lnTo>
                  <a:pt x="971056" y="971055"/>
                </a:lnTo>
                <a:lnTo>
                  <a:pt x="9710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709726" y="4516253"/>
            <a:ext cx="12292929" cy="209695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9605"/>
              </a:lnSpc>
              <a:defRPr sz="10111">
                <a:solidFill>
                  <a:srgbClr val="EE603E"/>
                </a:solidFill>
                <a:latin typeface="Poppins Heavy"/>
              </a:defRPr>
            </a:pPr>
            <a:r>
              <a:t>LE MYSTÈRE</a:t>
            </a:r>
          </a:p>
          <a:p>
            <a:pPr marL="0" lvl="0" indent="0">
              <a:lnSpc>
                <a:spcPts val="6025"/>
              </a:lnSpc>
              <a:spcBef>
                <a:spcPct val="0"/>
              </a:spcBef>
              <a:defRPr sz="6342">
                <a:latin typeface="Poppins Heavy"/>
              </a:defRPr>
            </a:pPr>
            <a:r>
              <a:rPr>
                <a:solidFill>
                  <a:srgbClr val="000000"/>
                </a:solidFill>
              </a:rPr>
              <a:t>UN</a:t>
            </a:r>
            <a:r>
              <a:rPr>
                <a:solidFill>
                  <a:srgbClr val="EE603E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HOMME OU UNE FEMME?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68517" y="887576"/>
            <a:ext cx="6815937" cy="8511848"/>
            <a:chOff x="0" y="0"/>
            <a:chExt cx="9087916" cy="113491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087916" cy="1134913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520247" y="2014625"/>
            <a:ext cx="6913984" cy="6646872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1955 — maintenant;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L’une des «100 personnes les plus importantes du XXe siècle» du Time Magazine;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A 2 enfants; 3 beaux-enfants;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Inventé </a:t>
            </a:r>
            <a:r>
              <a:rPr>
                <a:hlinkClick r:id="rId3" tooltip="http://webfoundation.org/about/vision/history-of-the-web/"/>
              </a:rPr>
              <a:t>le Web (WWW) en 1989</a:t>
            </a:r>
            <a:r>
              <a:t> alors qu’il travaillait au CERN;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S’efforcer ensuite de faire en sorte que WWW (WorldWideWeb) soit mis gratuitement à la disposition de tous;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A conseillé plusieurs gouvernements et entreprises sur les stratégies numériques en cours;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A reçu le premier </a:t>
            </a:r>
            <a:r>
              <a:rPr>
                <a:hlinkClick r:id="rId4" tooltip="http://qeprize.org/winners-2013/sir-tim-berners-lee/"/>
              </a:rPr>
              <a:t>prix Queen Elizabeth pour l’ingénierie</a:t>
            </a:r>
            <a:r>
              <a:t> en 2013, </a:t>
            </a:r>
            <a:r>
              <a:rPr>
                <a:hlinkClick r:id="rId5" tooltip="http://amturing.acm.org/award_winners/berners-lee_8087960.cfm"/>
              </a:rPr>
              <a:t>le prix A.M. Turing</a:t>
            </a:r>
            <a:r>
              <a:t> — souvent appelé prix Nobel de calcul — en 2016 et plus encore.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32283" y="1269424"/>
            <a:ext cx="1901168" cy="34398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334"/>
              </a:lnSpc>
              <a:spcBef>
                <a:spcPct val="0"/>
              </a:spcBef>
              <a:defRPr sz="2457">
                <a:solidFill>
                  <a:srgbClr val="000000"/>
                </a:solidFill>
                <a:latin typeface="Poppins Heavy"/>
              </a:defRPr>
            </a:pPr>
            <a:r>
              <a:t>7.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20247" y="1661038"/>
            <a:ext cx="3406251" cy="29724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184"/>
              </a:lnSpc>
              <a:spcBef>
                <a:spcPct val="0"/>
              </a:spcBef>
              <a:defRPr sz="2299">
                <a:solidFill>
                  <a:srgbClr val="000000"/>
                </a:solidFill>
                <a:latin typeface="Poppins Heavy"/>
              </a:defRPr>
            </a:pPr>
            <a:r>
              <a:t>Informaticien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96296" y="1143586"/>
            <a:ext cx="3854154" cy="46982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3686"/>
              </a:lnSpc>
              <a:defRPr sz="2457">
                <a:solidFill>
                  <a:srgbClr val="EE603E"/>
                </a:solidFill>
                <a:latin typeface="Poppins Ultra-Bold"/>
              </a:defRPr>
            </a:pPr>
            <a:r>
              <a:t>Tim Berners-Lee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887576"/>
            <a:ext cx="7440453" cy="8511848"/>
            <a:chOff x="0" y="0"/>
            <a:chExt cx="9920605" cy="113491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920605" cy="1134913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520247" y="2589793"/>
            <a:ext cx="6243207" cy="623151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1933-1996;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Minimaliste;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A suivi des cours de dessin et de peinture à l’Université Columbia;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En 1961, a présenté la première exposition solo de collages et d’aquarelles à la Judson Gallery à New York;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En 1963, a commencé à travailler avec des tubes fluorescents de signature; 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En 1968, les sculptures ont été développées dans des environnements de lumière de taille de pièce;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Le travail se concentre de plus en plus sur la relation entre les sculptures et les espaces qu’elles habitent;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20247" y="1431336"/>
            <a:ext cx="1901168" cy="34398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334"/>
              </a:lnSpc>
              <a:spcBef>
                <a:spcPct val="0"/>
              </a:spcBef>
              <a:defRPr sz="2457">
                <a:solidFill>
                  <a:srgbClr val="000000"/>
                </a:solidFill>
                <a:latin typeface="Poppins Heavy"/>
              </a:defRPr>
            </a:pPr>
            <a:r>
              <a:t>8.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20247" y="1928676"/>
            <a:ext cx="1901168" cy="29724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184"/>
              </a:lnSpc>
              <a:spcBef>
                <a:spcPct val="0"/>
              </a:spcBef>
              <a:defRPr sz="2299">
                <a:solidFill>
                  <a:srgbClr val="000000"/>
                </a:solidFill>
                <a:latin typeface="Poppins Heavy"/>
              </a:defRPr>
            </a:pPr>
            <a:r>
              <a:t>Artiste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81323" y="1305497"/>
            <a:ext cx="3854154" cy="46982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3686"/>
              </a:lnSpc>
              <a:defRPr sz="2457">
                <a:solidFill>
                  <a:srgbClr val="EE603E"/>
                </a:solidFill>
                <a:latin typeface="Poppins Ultra-Bold"/>
              </a:defRPr>
            </a:pPr>
            <a:r>
              <a:t>Dan Flavin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887576"/>
            <a:ext cx="7440453" cy="8511848"/>
            <a:chOff x="0" y="0"/>
            <a:chExt cx="9920605" cy="113491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920605" cy="1134913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520247" y="1431336"/>
            <a:ext cx="1901168" cy="34398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334"/>
              </a:lnSpc>
              <a:spcBef>
                <a:spcPct val="0"/>
              </a:spcBef>
              <a:defRPr sz="2457">
                <a:solidFill>
                  <a:srgbClr val="000000"/>
                </a:solidFill>
                <a:latin typeface="Poppins Heavy"/>
              </a:defRPr>
            </a:pPr>
            <a:r>
              <a:t>9.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20247" y="1928676"/>
            <a:ext cx="4496309" cy="29724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184"/>
              </a:lnSpc>
              <a:spcBef>
                <a:spcPct val="0"/>
              </a:spcBef>
              <a:defRPr sz="2299">
                <a:solidFill>
                  <a:srgbClr val="000000"/>
                </a:solidFill>
                <a:latin typeface="Poppins Heavy"/>
              </a:defRPr>
            </a:pPr>
            <a:r>
              <a:t>Physicien et inventeur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19881" y="1307511"/>
            <a:ext cx="5230160" cy="46227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3686"/>
              </a:lnSpc>
              <a:defRPr sz="2457">
                <a:solidFill>
                  <a:srgbClr val="EE603E"/>
                </a:solidFill>
                <a:latin typeface="Poppins Ultra-Bold"/>
              </a:defRPr>
            </a:pPr>
            <a:r>
              <a:t>Shirley Ann Jackson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20247" y="2301104"/>
            <a:ext cx="5641820" cy="668131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427945" lvl="1" indent="-213973">
              <a:lnSpc>
                <a:spcPts val="2517"/>
              </a:lnSpc>
              <a:buFont typeface="Arial"/>
              <a:buChar char="•"/>
              <a:defRPr sz="1982">
                <a:solidFill>
                  <a:srgbClr val="000000"/>
                </a:solidFill>
                <a:latin typeface="Poppins"/>
              </a:defRPr>
            </a:pPr>
            <a:r>
              <a:t>1946 — maintenant;</a:t>
            </a:r>
          </a:p>
          <a:p>
            <a:pPr marL="427945" lvl="1" indent="-213973">
              <a:lnSpc>
                <a:spcPts val="2517"/>
              </a:lnSpc>
              <a:buFont typeface="Arial"/>
              <a:buChar char="•"/>
              <a:defRPr sz="1982">
                <a:solidFill>
                  <a:srgbClr val="000000"/>
                </a:solidFill>
                <a:latin typeface="Poppins"/>
              </a:defRPr>
            </a:pPr>
            <a:r>
              <a:t>Ancien chef de la Commission de réglementation nucléaire des États-Unis (NRC);</a:t>
            </a:r>
          </a:p>
          <a:p>
            <a:pPr marL="427945" lvl="1" indent="-213973">
              <a:lnSpc>
                <a:spcPts val="2517"/>
              </a:lnSpc>
              <a:buFont typeface="Arial"/>
              <a:buChar char="•"/>
              <a:defRPr sz="1982">
                <a:solidFill>
                  <a:srgbClr val="000000"/>
                </a:solidFill>
                <a:latin typeface="Poppins"/>
              </a:defRPr>
            </a:pPr>
            <a:r>
              <a:t>A été élu membre de l’American Physical Society pour le travail sur l’interaction des électrons sur des films d’hélium liquide avec des excitations de surface comme un problème de polaron;</a:t>
            </a:r>
          </a:p>
          <a:p>
            <a:pPr marL="427945" lvl="1" indent="-213973">
              <a:lnSpc>
                <a:spcPts val="2517"/>
              </a:lnSpc>
              <a:buFont typeface="Arial"/>
              <a:buChar char="•"/>
              <a:defRPr sz="1982">
                <a:solidFill>
                  <a:srgbClr val="000000"/>
                </a:solidFill>
                <a:latin typeface="Poppins"/>
              </a:defRPr>
            </a:pPr>
            <a:r>
              <a:t>Engagés à promouvoir la justice sociale, organisé le Black Student Union du MIT et travaillé à augmenter le nombre d’étudiants noirs entrant dans le MIT;</a:t>
            </a:r>
          </a:p>
          <a:p>
            <a:pPr marL="427945" lvl="1" indent="-213973">
              <a:lnSpc>
                <a:spcPts val="2517"/>
              </a:lnSpc>
              <a:buFont typeface="Arial"/>
              <a:buChar char="•"/>
              <a:defRPr sz="1982">
                <a:solidFill>
                  <a:srgbClr val="000000"/>
                </a:solidFill>
                <a:latin typeface="Poppins"/>
              </a:defRPr>
            </a:pPr>
            <a:r>
              <a:t>A mené des recherches scientifiques fondamentales qui ont permis à d’autres d’inventer le fax portable, le téléphone tactile, les cellules solaires, les câbles à fibre optique et la technologie derrière l’identification de l’appelant et l’attente d’appel.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887576"/>
            <a:ext cx="7440453" cy="8511848"/>
            <a:chOff x="0" y="0"/>
            <a:chExt cx="9920605" cy="113491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920605" cy="1134913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494339" y="2231830"/>
            <a:ext cx="6323773" cy="693686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462180" lvl="1" indent="-231090">
              <a:lnSpc>
                <a:spcPts val="3211"/>
              </a:lnSpc>
              <a:buFont typeface="Arial"/>
              <a:buChar char="•"/>
              <a:defRPr sz="2140">
                <a:solidFill>
                  <a:srgbClr val="000000"/>
                </a:solidFill>
                <a:latin typeface="Poppins"/>
              </a:defRPr>
            </a:pPr>
            <a:r>
              <a:t>1989 — maintenant;</a:t>
            </a:r>
          </a:p>
          <a:p>
            <a:pPr marL="462180" lvl="1" indent="-231090">
              <a:lnSpc>
                <a:spcPts val="3211"/>
              </a:lnSpc>
              <a:buFont typeface="Arial"/>
              <a:buChar char="•"/>
              <a:defRPr sz="2140">
                <a:solidFill>
                  <a:srgbClr val="000000"/>
                </a:solidFill>
                <a:latin typeface="Poppins"/>
              </a:defRPr>
            </a:pPr>
            <a:r>
              <a:t>Utilise l’art et la recherche pour éclairer les implications sociales de l’intelligence artificielle;</a:t>
            </a:r>
          </a:p>
          <a:p>
            <a:pPr marL="462180" lvl="1" indent="-231090">
              <a:lnSpc>
                <a:spcPts val="3211"/>
              </a:lnSpc>
              <a:buFont typeface="Arial"/>
              <a:buChar char="•"/>
              <a:defRPr sz="2140">
                <a:solidFill>
                  <a:srgbClr val="000000"/>
                </a:solidFill>
                <a:latin typeface="Poppins"/>
              </a:defRPr>
            </a:pPr>
            <a:r>
              <a:t>A fondé la </a:t>
            </a:r>
            <a:r>
              <a:rPr>
                <a:hlinkClick r:id="rId3" tooltip="https://ajl.org/"/>
              </a:rPr>
              <a:t>Ligue de justice algorithmique</a:t>
            </a:r>
            <a:r>
              <a:t> pour créer un monde doté d’une technologie plus équitable et plus responsable;</a:t>
            </a:r>
          </a:p>
          <a:p>
            <a:pPr marL="462180" lvl="1" indent="-231090">
              <a:lnSpc>
                <a:spcPts val="3211"/>
              </a:lnSpc>
              <a:buFont typeface="Arial"/>
              <a:buChar char="•"/>
              <a:defRPr sz="2140">
                <a:solidFill>
                  <a:srgbClr val="000000"/>
                </a:solidFill>
                <a:latin typeface="Poppins"/>
              </a:defRPr>
            </a:pPr>
            <a:r>
              <a:t>La</a:t>
            </a:r>
            <a:r>
              <a:rPr>
                <a:hlinkClick r:id="rId4" tooltip="https://poetofcode.com/research#thesis"/>
              </a:rPr>
              <a:t>méthodologie de thèse du MIT</a:t>
            </a:r>
            <a:r>
              <a:t> a révélé d’importants préjugés raciaux et sexistes dans les services d’IA de la part d’entreprises telles que </a:t>
            </a:r>
            <a:r>
              <a:rPr>
                <a:hlinkClick r:id="rId5" tooltip="https://www.nytimes.com/2018/02/09/technology/facial-recognition-race-artificial-intelligence.html"/>
              </a:rPr>
              <a:t>Microsoft</a:t>
            </a:r>
            <a:r>
              <a:t>, </a:t>
            </a:r>
            <a:r>
              <a:rPr>
                <a:hlinkClick r:id="rId5" tooltip="https://www.nytimes.com/2018/02/09/technology/facial-recognition-race-artificial-intelligence.html"/>
              </a:rPr>
              <a:t>IBM</a:t>
            </a:r>
            <a:r>
              <a:t> et </a:t>
            </a:r>
            <a:r>
              <a:rPr>
                <a:hlinkClick r:id="rId6" tooltip="https://www.nytimes.com/2019/01/24/technology/amazon-facial-technology-study.html"/>
              </a:rPr>
              <a:t>Amazon</a:t>
            </a:r>
            <a:r>
              <a:t>;</a:t>
            </a:r>
          </a:p>
          <a:p>
            <a:pPr marL="462180" lvl="1" indent="-231090">
              <a:lnSpc>
                <a:spcPts val="3211"/>
              </a:lnSpc>
              <a:buFont typeface="Arial"/>
              <a:buChar char="•"/>
              <a:defRPr sz="2140">
                <a:solidFill>
                  <a:srgbClr val="000000"/>
                </a:solidFill>
                <a:latin typeface="Poppins"/>
              </a:defRPr>
            </a:pPr>
            <a:r>
              <a:t>Fait partie du Global Tech Panel pour conseiller les dirigeants et dirigeants mondiaux sur la réduction des dommages causés par l’IA;</a:t>
            </a:r>
          </a:p>
          <a:p>
            <a:pPr marL="462180" lvl="1" indent="-231090">
              <a:lnSpc>
                <a:spcPts val="3211"/>
              </a:lnSpc>
              <a:buFont typeface="Arial"/>
              <a:buChar char="•"/>
              <a:defRPr sz="2140">
                <a:solidFill>
                  <a:srgbClr val="000000"/>
                </a:solidFill>
                <a:latin typeface="Poppins"/>
              </a:defRPr>
            </a:pPr>
            <a:r>
              <a:t>Nommé «</a:t>
            </a:r>
            <a:r>
              <a:rPr>
                <a:hlinkClick r:id="rId7" tooltip="https://fortune.com/worlds-greatest-leaders/2019/joy-buolamwini/"/>
              </a:rPr>
              <a:t>la conscience de la révolution de l’IA</a:t>
            </a:r>
            <a:r>
              <a:t>» par Fortune Magazine.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20247" y="1189218"/>
            <a:ext cx="1901168" cy="34398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334"/>
              </a:lnSpc>
              <a:spcBef>
                <a:spcPct val="0"/>
              </a:spcBef>
              <a:defRPr sz="2457">
                <a:solidFill>
                  <a:srgbClr val="000000"/>
                </a:solidFill>
                <a:latin typeface="Poppins Heavy"/>
              </a:defRPr>
            </a:pPr>
            <a:r>
              <a:t>10.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20247" y="1532662"/>
            <a:ext cx="6649661" cy="62846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397"/>
              </a:lnSpc>
              <a:defRPr sz="2219">
                <a:solidFill>
                  <a:srgbClr val="000000"/>
                </a:solidFill>
                <a:latin typeface="Poppins Heavy"/>
              </a:defRPr>
            </a:pPr>
            <a:r>
              <a:t>Informaticien, activiste numérique, poète du code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94339" y="1065393"/>
            <a:ext cx="3854154" cy="46227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3686"/>
              </a:lnSpc>
              <a:defRPr sz="2457">
                <a:solidFill>
                  <a:srgbClr val="EE603E"/>
                </a:solidFill>
                <a:latin typeface="Poppins Ultra-Bold"/>
              </a:defRPr>
            </a:pPr>
            <a:r>
              <a:t>Joy Buolamwini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09726" y="3734373"/>
            <a:ext cx="5933873" cy="4671576"/>
          </a:xfrm>
          <a:custGeom>
            <a:avLst/>
            <a:gdLst/>
            <a:ahLst/>
            <a:cxnLst/>
            <a:rect l="l" t="t" r="r" b="b"/>
            <a:pathLst>
              <a:path w="5933873" h="4671576">
                <a:moveTo>
                  <a:pt x="0" y="0"/>
                </a:moveTo>
                <a:lnTo>
                  <a:pt x="5933873" y="0"/>
                </a:lnTo>
                <a:lnTo>
                  <a:pt x="5933873" y="4671576"/>
                </a:lnTo>
                <a:lnTo>
                  <a:pt x="0" y="4671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643599" y="2407506"/>
            <a:ext cx="6934675" cy="108897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>
              <a:lnSpc>
                <a:spcPts val="7532"/>
              </a:lnSpc>
              <a:spcBef>
                <a:spcPct val="0"/>
              </a:spcBef>
              <a:defRPr sz="7928">
                <a:solidFill>
                  <a:srgbClr val="EE603E"/>
                </a:solidFill>
                <a:latin typeface="Poppins Heavy"/>
              </a:defRPr>
            </a:pPr>
            <a:r>
              <a:t>DISCUSSION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686290" y="3620073"/>
            <a:ext cx="5407166" cy="59007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just">
              <a:lnSpc>
                <a:spcPts val="4757"/>
              </a:lnSpc>
              <a:spcBef>
                <a:spcPct val="0"/>
              </a:spcBef>
              <a:defRPr sz="3171">
                <a:solidFill>
                  <a:srgbClr val="000000"/>
                </a:solidFill>
                <a:latin typeface="Poppins"/>
              </a:defRPr>
            </a:pPr>
            <a:r>
              <a:t>(Questions pour les étudiants)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09726" y="3737848"/>
            <a:ext cx="12868547" cy="280301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7373"/>
              </a:lnSpc>
              <a:defRPr sz="4915">
                <a:solidFill>
                  <a:srgbClr val="000000"/>
                </a:solidFill>
                <a:latin typeface="Poppins Ultra-Bold"/>
              </a:defRPr>
            </a:pPr>
            <a:r>
              <a:t>Était-il difficile de décider s’il s’agissait d’un homme ou d’une femme, n’entendant que les faits sur la vie professionnelle?</a:t>
            </a:r>
          </a:p>
        </p:txBody>
      </p:sp>
      <p:sp>
        <p:nvSpPr>
          <p:cNvPr id="3" name="Freeform 3"/>
          <p:cNvSpPr/>
          <p:nvPr/>
        </p:nvSpPr>
        <p:spPr>
          <a:xfrm rot="-10800000" flipH="1" flipV="1">
            <a:off x="1708396" y="6794055"/>
            <a:ext cx="2577646" cy="2577646"/>
          </a:xfrm>
          <a:custGeom>
            <a:avLst/>
            <a:gdLst/>
            <a:ahLst/>
            <a:cxnLst/>
            <a:rect l="l" t="t" r="r" b="b"/>
            <a:pathLst>
              <a:path w="2577646" h="2577646">
                <a:moveTo>
                  <a:pt x="2577646" y="2577646"/>
                </a:moveTo>
                <a:lnTo>
                  <a:pt x="0" y="2577646"/>
                </a:lnTo>
                <a:lnTo>
                  <a:pt x="0" y="0"/>
                </a:lnTo>
                <a:lnTo>
                  <a:pt x="2577646" y="0"/>
                </a:lnTo>
                <a:lnTo>
                  <a:pt x="2577646" y="257764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13962298" y="900150"/>
            <a:ext cx="2643856" cy="2643856"/>
          </a:xfrm>
          <a:custGeom>
            <a:avLst/>
            <a:gdLst/>
            <a:ahLst/>
            <a:cxnLst/>
            <a:rect l="l" t="t" r="r" b="b"/>
            <a:pathLst>
              <a:path w="2643856" h="2643856">
                <a:moveTo>
                  <a:pt x="2643856" y="2643856"/>
                </a:moveTo>
                <a:lnTo>
                  <a:pt x="0" y="2643856"/>
                </a:lnTo>
                <a:lnTo>
                  <a:pt x="0" y="0"/>
                </a:lnTo>
                <a:lnTo>
                  <a:pt x="2643856" y="0"/>
                </a:lnTo>
                <a:lnTo>
                  <a:pt x="2643856" y="264385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 flipH="1">
            <a:off x="4234081" y="8082878"/>
            <a:ext cx="1288823" cy="1288823"/>
          </a:xfrm>
          <a:custGeom>
            <a:avLst/>
            <a:gdLst/>
            <a:ahLst/>
            <a:cxnLst/>
            <a:rect l="l" t="t" r="r" b="b"/>
            <a:pathLst>
              <a:path w="1288823" h="1288823">
                <a:moveTo>
                  <a:pt x="1288823" y="0"/>
                </a:moveTo>
                <a:lnTo>
                  <a:pt x="0" y="0"/>
                </a:lnTo>
                <a:lnTo>
                  <a:pt x="0" y="1288823"/>
                </a:lnTo>
                <a:lnTo>
                  <a:pt x="1288823" y="1288823"/>
                </a:lnTo>
                <a:lnTo>
                  <a:pt x="128882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2693666" y="900150"/>
            <a:ext cx="1321928" cy="1321928"/>
          </a:xfrm>
          <a:custGeom>
            <a:avLst/>
            <a:gdLst/>
            <a:ahLst/>
            <a:cxnLst/>
            <a:rect l="l" t="t" r="r" b="b"/>
            <a:pathLst>
              <a:path w="1321928" h="1321928">
                <a:moveTo>
                  <a:pt x="1321928" y="0"/>
                </a:moveTo>
                <a:lnTo>
                  <a:pt x="0" y="0"/>
                </a:lnTo>
                <a:lnTo>
                  <a:pt x="0" y="1321928"/>
                </a:lnTo>
                <a:lnTo>
                  <a:pt x="1321928" y="1321928"/>
                </a:lnTo>
                <a:lnTo>
                  <a:pt x="132192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09726" y="4391731"/>
            <a:ext cx="12868547" cy="280301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7373"/>
              </a:lnSpc>
              <a:defRPr sz="4915">
                <a:solidFill>
                  <a:srgbClr val="000000"/>
                </a:solidFill>
                <a:latin typeface="Poppins Ultra-Bold"/>
              </a:defRPr>
            </a:pPr>
            <a:r>
              <a:t>À quels types de caractéristiques/faits avez-vous prêté attention au moment de décider s’il s’agit d’un homme ou d’une femme? </a:t>
            </a:r>
          </a:p>
        </p:txBody>
      </p:sp>
      <p:sp>
        <p:nvSpPr>
          <p:cNvPr id="3" name="Freeform 3"/>
          <p:cNvSpPr/>
          <p:nvPr/>
        </p:nvSpPr>
        <p:spPr>
          <a:xfrm>
            <a:off x="14643511" y="1892597"/>
            <a:ext cx="1942111" cy="1942111"/>
          </a:xfrm>
          <a:custGeom>
            <a:avLst/>
            <a:gdLst/>
            <a:ahLst/>
            <a:cxnLst/>
            <a:rect l="l" t="t" r="r" b="b"/>
            <a:pathLst>
              <a:path w="1942111" h="1942111">
                <a:moveTo>
                  <a:pt x="0" y="0"/>
                </a:moveTo>
                <a:lnTo>
                  <a:pt x="1942111" y="0"/>
                </a:lnTo>
                <a:lnTo>
                  <a:pt x="1942111" y="1942111"/>
                </a:lnTo>
                <a:lnTo>
                  <a:pt x="0" y="19421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12740551" y="921542"/>
            <a:ext cx="1942111" cy="1942111"/>
          </a:xfrm>
          <a:custGeom>
            <a:avLst/>
            <a:gdLst/>
            <a:ahLst/>
            <a:cxnLst/>
            <a:rect l="l" t="t" r="r" b="b"/>
            <a:pathLst>
              <a:path w="1942111" h="1942111">
                <a:moveTo>
                  <a:pt x="1942110" y="1942110"/>
                </a:moveTo>
                <a:lnTo>
                  <a:pt x="0" y="1942110"/>
                </a:lnTo>
                <a:lnTo>
                  <a:pt x="0" y="0"/>
                </a:lnTo>
                <a:lnTo>
                  <a:pt x="1942110" y="0"/>
                </a:lnTo>
                <a:lnTo>
                  <a:pt x="1942110" y="194211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1808645" y="921542"/>
            <a:ext cx="971055" cy="971055"/>
          </a:xfrm>
          <a:custGeom>
            <a:avLst/>
            <a:gdLst/>
            <a:ahLst/>
            <a:cxnLst/>
            <a:rect l="l" t="t" r="r" b="b"/>
            <a:pathLst>
              <a:path w="971055" h="971055">
                <a:moveTo>
                  <a:pt x="971056" y="0"/>
                </a:moveTo>
                <a:lnTo>
                  <a:pt x="0" y="0"/>
                </a:lnTo>
                <a:lnTo>
                  <a:pt x="0" y="971055"/>
                </a:lnTo>
                <a:lnTo>
                  <a:pt x="971056" y="971055"/>
                </a:lnTo>
                <a:lnTo>
                  <a:pt x="9710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09726" y="3651504"/>
            <a:ext cx="12868547" cy="280301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7373"/>
              </a:lnSpc>
              <a:defRPr sz="4915">
                <a:solidFill>
                  <a:srgbClr val="000000"/>
                </a:solidFill>
                <a:latin typeface="Poppins Ultra-Bold"/>
              </a:defRPr>
            </a:pPr>
            <a:r>
              <a:t>Pensez-vous avoir eu/avoir des préjugés en parlant de carrière et de genre? Quel genre de et pourquoi?</a:t>
            </a:r>
          </a:p>
        </p:txBody>
      </p:sp>
      <p:sp>
        <p:nvSpPr>
          <p:cNvPr id="3" name="Freeform 3"/>
          <p:cNvSpPr/>
          <p:nvPr/>
        </p:nvSpPr>
        <p:spPr>
          <a:xfrm rot="-10800000" flipH="1" flipV="1">
            <a:off x="1708396" y="6794055"/>
            <a:ext cx="2577646" cy="2577646"/>
          </a:xfrm>
          <a:custGeom>
            <a:avLst/>
            <a:gdLst/>
            <a:ahLst/>
            <a:cxnLst/>
            <a:rect l="l" t="t" r="r" b="b"/>
            <a:pathLst>
              <a:path w="2577646" h="2577646">
                <a:moveTo>
                  <a:pt x="2577646" y="2577646"/>
                </a:moveTo>
                <a:lnTo>
                  <a:pt x="0" y="2577646"/>
                </a:lnTo>
                <a:lnTo>
                  <a:pt x="0" y="0"/>
                </a:lnTo>
                <a:lnTo>
                  <a:pt x="2577646" y="0"/>
                </a:lnTo>
                <a:lnTo>
                  <a:pt x="2577646" y="257764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13962298" y="900150"/>
            <a:ext cx="2643856" cy="2643856"/>
          </a:xfrm>
          <a:custGeom>
            <a:avLst/>
            <a:gdLst/>
            <a:ahLst/>
            <a:cxnLst/>
            <a:rect l="l" t="t" r="r" b="b"/>
            <a:pathLst>
              <a:path w="2643856" h="2643856">
                <a:moveTo>
                  <a:pt x="2643856" y="2643856"/>
                </a:moveTo>
                <a:lnTo>
                  <a:pt x="0" y="2643856"/>
                </a:lnTo>
                <a:lnTo>
                  <a:pt x="0" y="0"/>
                </a:lnTo>
                <a:lnTo>
                  <a:pt x="2643856" y="0"/>
                </a:lnTo>
                <a:lnTo>
                  <a:pt x="2643856" y="264385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 flipH="1">
            <a:off x="4234081" y="8082878"/>
            <a:ext cx="1288823" cy="1288823"/>
          </a:xfrm>
          <a:custGeom>
            <a:avLst/>
            <a:gdLst/>
            <a:ahLst/>
            <a:cxnLst/>
            <a:rect l="l" t="t" r="r" b="b"/>
            <a:pathLst>
              <a:path w="1288823" h="1288823">
                <a:moveTo>
                  <a:pt x="1288823" y="0"/>
                </a:moveTo>
                <a:lnTo>
                  <a:pt x="0" y="0"/>
                </a:lnTo>
                <a:lnTo>
                  <a:pt x="0" y="1288823"/>
                </a:lnTo>
                <a:lnTo>
                  <a:pt x="1288823" y="1288823"/>
                </a:lnTo>
                <a:lnTo>
                  <a:pt x="128882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2693666" y="900150"/>
            <a:ext cx="1321928" cy="1321928"/>
          </a:xfrm>
          <a:custGeom>
            <a:avLst/>
            <a:gdLst/>
            <a:ahLst/>
            <a:cxnLst/>
            <a:rect l="l" t="t" r="r" b="b"/>
            <a:pathLst>
              <a:path w="1321928" h="1321928">
                <a:moveTo>
                  <a:pt x="1321928" y="0"/>
                </a:moveTo>
                <a:lnTo>
                  <a:pt x="0" y="0"/>
                </a:lnTo>
                <a:lnTo>
                  <a:pt x="0" y="1321928"/>
                </a:lnTo>
                <a:lnTo>
                  <a:pt x="1321928" y="1321928"/>
                </a:lnTo>
                <a:lnTo>
                  <a:pt x="132192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2709726" y="1916082"/>
            <a:ext cx="611993" cy="611993"/>
          </a:xfrm>
          <a:custGeom>
            <a:avLst/>
            <a:gdLst/>
            <a:ahLst/>
            <a:cxnLst/>
            <a:rect l="l" t="t" r="r" b="b"/>
            <a:pathLst>
              <a:path w="611993" h="611993">
                <a:moveTo>
                  <a:pt x="0" y="0"/>
                </a:moveTo>
                <a:lnTo>
                  <a:pt x="611994" y="0"/>
                </a:lnTo>
                <a:lnTo>
                  <a:pt x="611994" y="611993"/>
                </a:lnTo>
                <a:lnTo>
                  <a:pt x="0" y="6119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4258321" y="7793955"/>
            <a:ext cx="611993" cy="611993"/>
          </a:xfrm>
          <a:custGeom>
            <a:avLst/>
            <a:gdLst/>
            <a:ahLst/>
            <a:cxnLst/>
            <a:rect l="l" t="t" r="r" b="b"/>
            <a:pathLst>
              <a:path w="611993" h="611993">
                <a:moveTo>
                  <a:pt x="0" y="0"/>
                </a:moveTo>
                <a:lnTo>
                  <a:pt x="611993" y="0"/>
                </a:lnTo>
                <a:lnTo>
                  <a:pt x="611993" y="611994"/>
                </a:lnTo>
                <a:lnTo>
                  <a:pt x="0" y="6119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3417686" y="1916082"/>
            <a:ext cx="611993" cy="611993"/>
          </a:xfrm>
          <a:custGeom>
            <a:avLst/>
            <a:gdLst/>
            <a:ahLst/>
            <a:cxnLst/>
            <a:rect l="l" t="t" r="r" b="b"/>
            <a:pathLst>
              <a:path w="611993" h="611993">
                <a:moveTo>
                  <a:pt x="0" y="0"/>
                </a:moveTo>
                <a:lnTo>
                  <a:pt x="611993" y="0"/>
                </a:lnTo>
                <a:lnTo>
                  <a:pt x="611993" y="611993"/>
                </a:lnTo>
                <a:lnTo>
                  <a:pt x="0" y="6119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14966280" y="7793955"/>
            <a:ext cx="611993" cy="611993"/>
          </a:xfrm>
          <a:custGeom>
            <a:avLst/>
            <a:gdLst/>
            <a:ahLst/>
            <a:cxnLst/>
            <a:rect l="l" t="t" r="r" b="b"/>
            <a:pathLst>
              <a:path w="611993" h="611993">
                <a:moveTo>
                  <a:pt x="0" y="0"/>
                </a:moveTo>
                <a:lnTo>
                  <a:pt x="611994" y="0"/>
                </a:lnTo>
                <a:lnTo>
                  <a:pt x="611994" y="611994"/>
                </a:lnTo>
                <a:lnTo>
                  <a:pt x="0" y="6119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46019" y="4232108"/>
            <a:ext cx="12868547" cy="280301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7373"/>
              </a:lnSpc>
              <a:defRPr sz="4915">
                <a:solidFill>
                  <a:srgbClr val="000000"/>
                </a:solidFill>
                <a:latin typeface="Poppins Ultra-Bold"/>
              </a:defRPr>
            </a:pPr>
            <a:r>
              <a:t>Peut-être avez-vous trouvé des traits ou des faits communs qui définissent une personne dans STEAM, à l’exclusion du sexe? </a:t>
            </a:r>
          </a:p>
        </p:txBody>
      </p:sp>
      <p:sp>
        <p:nvSpPr>
          <p:cNvPr id="3" name="Freeform 3"/>
          <p:cNvSpPr/>
          <p:nvPr/>
        </p:nvSpPr>
        <p:spPr>
          <a:xfrm>
            <a:off x="14643511" y="1892597"/>
            <a:ext cx="1942111" cy="1942111"/>
          </a:xfrm>
          <a:custGeom>
            <a:avLst/>
            <a:gdLst/>
            <a:ahLst/>
            <a:cxnLst/>
            <a:rect l="l" t="t" r="r" b="b"/>
            <a:pathLst>
              <a:path w="1942111" h="1942111">
                <a:moveTo>
                  <a:pt x="0" y="0"/>
                </a:moveTo>
                <a:lnTo>
                  <a:pt x="1942111" y="0"/>
                </a:lnTo>
                <a:lnTo>
                  <a:pt x="1942111" y="1942111"/>
                </a:lnTo>
                <a:lnTo>
                  <a:pt x="0" y="19421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12740551" y="921542"/>
            <a:ext cx="1942111" cy="1942111"/>
          </a:xfrm>
          <a:custGeom>
            <a:avLst/>
            <a:gdLst/>
            <a:ahLst/>
            <a:cxnLst/>
            <a:rect l="l" t="t" r="r" b="b"/>
            <a:pathLst>
              <a:path w="1942111" h="1942111">
                <a:moveTo>
                  <a:pt x="1942110" y="1942110"/>
                </a:moveTo>
                <a:lnTo>
                  <a:pt x="0" y="1942110"/>
                </a:lnTo>
                <a:lnTo>
                  <a:pt x="0" y="0"/>
                </a:lnTo>
                <a:lnTo>
                  <a:pt x="1942110" y="0"/>
                </a:lnTo>
                <a:lnTo>
                  <a:pt x="1942110" y="194211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1808645" y="921542"/>
            <a:ext cx="971055" cy="971055"/>
          </a:xfrm>
          <a:custGeom>
            <a:avLst/>
            <a:gdLst/>
            <a:ahLst/>
            <a:cxnLst/>
            <a:rect l="l" t="t" r="r" b="b"/>
            <a:pathLst>
              <a:path w="971055" h="971055">
                <a:moveTo>
                  <a:pt x="971056" y="0"/>
                </a:moveTo>
                <a:lnTo>
                  <a:pt x="0" y="0"/>
                </a:lnTo>
                <a:lnTo>
                  <a:pt x="0" y="971055"/>
                </a:lnTo>
                <a:lnTo>
                  <a:pt x="971056" y="971055"/>
                </a:lnTo>
                <a:lnTo>
                  <a:pt x="9710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09726" y="3651504"/>
            <a:ext cx="12868547" cy="280301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7373"/>
              </a:lnSpc>
              <a:defRPr sz="4915">
                <a:solidFill>
                  <a:srgbClr val="000000"/>
                </a:solidFill>
                <a:latin typeface="Poppins Ultra-Bold"/>
              </a:defRPr>
            </a:pPr>
            <a:r>
              <a:t>Quel est votre point de vue sur la relation entre le genre et la carrière/le travail? </a:t>
            </a:r>
          </a:p>
        </p:txBody>
      </p:sp>
      <p:sp>
        <p:nvSpPr>
          <p:cNvPr id="3" name="Freeform 3"/>
          <p:cNvSpPr/>
          <p:nvPr/>
        </p:nvSpPr>
        <p:spPr>
          <a:xfrm rot="-10800000" flipH="1" flipV="1">
            <a:off x="1708396" y="6794055"/>
            <a:ext cx="2577646" cy="2577646"/>
          </a:xfrm>
          <a:custGeom>
            <a:avLst/>
            <a:gdLst/>
            <a:ahLst/>
            <a:cxnLst/>
            <a:rect l="l" t="t" r="r" b="b"/>
            <a:pathLst>
              <a:path w="2577646" h="2577646">
                <a:moveTo>
                  <a:pt x="2577646" y="2577646"/>
                </a:moveTo>
                <a:lnTo>
                  <a:pt x="0" y="2577646"/>
                </a:lnTo>
                <a:lnTo>
                  <a:pt x="0" y="0"/>
                </a:lnTo>
                <a:lnTo>
                  <a:pt x="2577646" y="0"/>
                </a:lnTo>
                <a:lnTo>
                  <a:pt x="2577646" y="257764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13962298" y="900150"/>
            <a:ext cx="2643856" cy="2643856"/>
          </a:xfrm>
          <a:custGeom>
            <a:avLst/>
            <a:gdLst/>
            <a:ahLst/>
            <a:cxnLst/>
            <a:rect l="l" t="t" r="r" b="b"/>
            <a:pathLst>
              <a:path w="2643856" h="2643856">
                <a:moveTo>
                  <a:pt x="2643856" y="2643856"/>
                </a:moveTo>
                <a:lnTo>
                  <a:pt x="0" y="2643856"/>
                </a:lnTo>
                <a:lnTo>
                  <a:pt x="0" y="0"/>
                </a:lnTo>
                <a:lnTo>
                  <a:pt x="2643856" y="0"/>
                </a:lnTo>
                <a:lnTo>
                  <a:pt x="2643856" y="264385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 flipH="1">
            <a:off x="4234081" y="8082878"/>
            <a:ext cx="1288823" cy="1288823"/>
          </a:xfrm>
          <a:custGeom>
            <a:avLst/>
            <a:gdLst/>
            <a:ahLst/>
            <a:cxnLst/>
            <a:rect l="l" t="t" r="r" b="b"/>
            <a:pathLst>
              <a:path w="1288823" h="1288823">
                <a:moveTo>
                  <a:pt x="1288823" y="0"/>
                </a:moveTo>
                <a:lnTo>
                  <a:pt x="0" y="0"/>
                </a:lnTo>
                <a:lnTo>
                  <a:pt x="0" y="1288823"/>
                </a:lnTo>
                <a:lnTo>
                  <a:pt x="1288823" y="1288823"/>
                </a:lnTo>
                <a:lnTo>
                  <a:pt x="128882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2693666" y="900150"/>
            <a:ext cx="1321928" cy="1321928"/>
          </a:xfrm>
          <a:custGeom>
            <a:avLst/>
            <a:gdLst/>
            <a:ahLst/>
            <a:cxnLst/>
            <a:rect l="l" t="t" r="r" b="b"/>
            <a:pathLst>
              <a:path w="1321928" h="1321928">
                <a:moveTo>
                  <a:pt x="1321928" y="0"/>
                </a:moveTo>
                <a:lnTo>
                  <a:pt x="0" y="0"/>
                </a:lnTo>
                <a:lnTo>
                  <a:pt x="0" y="1321928"/>
                </a:lnTo>
                <a:lnTo>
                  <a:pt x="1321928" y="1321928"/>
                </a:lnTo>
                <a:lnTo>
                  <a:pt x="132192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2709726" y="1916082"/>
            <a:ext cx="611993" cy="611993"/>
          </a:xfrm>
          <a:custGeom>
            <a:avLst/>
            <a:gdLst/>
            <a:ahLst/>
            <a:cxnLst/>
            <a:rect l="l" t="t" r="r" b="b"/>
            <a:pathLst>
              <a:path w="611993" h="611993">
                <a:moveTo>
                  <a:pt x="0" y="0"/>
                </a:moveTo>
                <a:lnTo>
                  <a:pt x="611994" y="0"/>
                </a:lnTo>
                <a:lnTo>
                  <a:pt x="611994" y="611993"/>
                </a:lnTo>
                <a:lnTo>
                  <a:pt x="0" y="6119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4258321" y="7793955"/>
            <a:ext cx="611993" cy="611993"/>
          </a:xfrm>
          <a:custGeom>
            <a:avLst/>
            <a:gdLst/>
            <a:ahLst/>
            <a:cxnLst/>
            <a:rect l="l" t="t" r="r" b="b"/>
            <a:pathLst>
              <a:path w="611993" h="611993">
                <a:moveTo>
                  <a:pt x="0" y="0"/>
                </a:moveTo>
                <a:lnTo>
                  <a:pt x="611993" y="0"/>
                </a:lnTo>
                <a:lnTo>
                  <a:pt x="611993" y="611994"/>
                </a:lnTo>
                <a:lnTo>
                  <a:pt x="0" y="6119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3417686" y="1916082"/>
            <a:ext cx="611993" cy="611993"/>
          </a:xfrm>
          <a:custGeom>
            <a:avLst/>
            <a:gdLst/>
            <a:ahLst/>
            <a:cxnLst/>
            <a:rect l="l" t="t" r="r" b="b"/>
            <a:pathLst>
              <a:path w="611993" h="611993">
                <a:moveTo>
                  <a:pt x="0" y="0"/>
                </a:moveTo>
                <a:lnTo>
                  <a:pt x="611993" y="0"/>
                </a:lnTo>
                <a:lnTo>
                  <a:pt x="611993" y="611993"/>
                </a:lnTo>
                <a:lnTo>
                  <a:pt x="0" y="6119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14966280" y="7793955"/>
            <a:ext cx="611993" cy="611993"/>
          </a:xfrm>
          <a:custGeom>
            <a:avLst/>
            <a:gdLst/>
            <a:ahLst/>
            <a:cxnLst/>
            <a:rect l="l" t="t" r="r" b="b"/>
            <a:pathLst>
              <a:path w="611993" h="611993">
                <a:moveTo>
                  <a:pt x="0" y="0"/>
                </a:moveTo>
                <a:lnTo>
                  <a:pt x="611994" y="0"/>
                </a:lnTo>
                <a:lnTo>
                  <a:pt x="611994" y="611994"/>
                </a:lnTo>
                <a:lnTo>
                  <a:pt x="0" y="6119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61147" y="1065439"/>
            <a:ext cx="6732739" cy="8156121"/>
            <a:chOff x="0" y="0"/>
            <a:chExt cx="8976985" cy="1087482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976985" cy="10874829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709726" y="2308316"/>
            <a:ext cx="6574822" cy="667359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445063" lvl="1" indent="-222531">
              <a:lnSpc>
                <a:spcPts val="3092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Avec un collègue enquêté sur l’émanation gazeuse du radium;</a:t>
            </a:r>
          </a:p>
          <a:p>
            <a:pPr marL="445063" lvl="1" indent="-222531">
              <a:lnSpc>
                <a:spcPts val="3092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 A conclu que la radioactivité était un phénomène impliquant la désintégration atomique avec la formation de nouveaux types de matière;</a:t>
            </a:r>
          </a:p>
          <a:p>
            <a:pPr marL="445063" lvl="1" indent="-222531">
              <a:lnSpc>
                <a:spcPts val="3092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A été chargé de cours dans différentes universités (Glasgow, Oxford);</a:t>
            </a:r>
          </a:p>
          <a:p>
            <a:pPr marL="445063" lvl="1" indent="-222531">
              <a:lnSpc>
                <a:spcPts val="3092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A déclaré que certains éléments existent sous deux formes ou plus qui ont des poids atomiques différents mais qui sont chimiquement indiscernables (concept d’isotopes);</a:t>
            </a:r>
          </a:p>
          <a:p>
            <a:pPr marL="445063" lvl="1" indent="-222531">
              <a:lnSpc>
                <a:spcPts val="3092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En 1921, il remporte un prix Nobel de chimie «pour sa contribution à notre connaissance de la chimie des substances radioactives et à ses recherches sur l’origine et la nature des isotopes».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09726" y="1384239"/>
            <a:ext cx="580427" cy="34398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334"/>
              </a:lnSpc>
              <a:spcBef>
                <a:spcPct val="0"/>
              </a:spcBef>
              <a:defRPr sz="2457">
                <a:solidFill>
                  <a:srgbClr val="000000"/>
                </a:solidFill>
                <a:latin typeface="Poppins Heavy"/>
              </a:defRPr>
            </a:pPr>
            <a:r>
              <a:t>1.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09726" y="1928676"/>
            <a:ext cx="3082884" cy="29724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184"/>
              </a:lnSpc>
              <a:spcBef>
                <a:spcPct val="0"/>
              </a:spcBef>
              <a:defRPr sz="2299">
                <a:solidFill>
                  <a:srgbClr val="000000"/>
                </a:solidFill>
                <a:latin typeface="Poppins Ultra-Bold"/>
              </a:defRPr>
            </a:pPr>
            <a:r>
              <a:t>Diochimiste</a:t>
            </a:r>
            <a:r>
              <a:rPr>
                <a:hlinkClick r:id="rId3" tooltip="https://en.wikipedia.org/wiki/Radiochemistry"/>
              </a:rPr>
              <a:t>RA</a:t>
            </a:r>
            <a: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90153" y="1260414"/>
            <a:ext cx="1189500" cy="46227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>
              <a:lnSpc>
                <a:spcPts val="3686"/>
              </a:lnSpc>
              <a:defRPr sz="2457">
                <a:solidFill>
                  <a:srgbClr val="EE603E"/>
                </a:solidFill>
                <a:latin typeface="Poppins Ultra-Bold"/>
              </a:defRPr>
            </a:pPr>
            <a:r>
              <a:t>???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418545" y="1541198"/>
            <a:ext cx="1866003" cy="43120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3088"/>
              </a:lnSpc>
              <a:spcBef>
                <a:spcPct val="0"/>
              </a:spcBef>
              <a:defRPr sz="3250">
                <a:solidFill>
                  <a:srgbClr val="EE603E"/>
                </a:solidFill>
                <a:latin typeface="Poppins Ultra-Bold"/>
              </a:defRPr>
            </a:pPr>
            <a:r>
              <a:t>W ou M?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41988" y="1354939"/>
            <a:ext cx="6726938" cy="7051010"/>
          </a:xfrm>
          <a:custGeom>
            <a:avLst/>
            <a:gdLst/>
            <a:ahLst/>
            <a:cxnLst/>
            <a:rect l="l" t="t" r="r" b="b"/>
            <a:pathLst>
              <a:path w="6726938" h="7051010">
                <a:moveTo>
                  <a:pt x="0" y="0"/>
                </a:moveTo>
                <a:lnTo>
                  <a:pt x="6726938" y="0"/>
                </a:lnTo>
                <a:lnTo>
                  <a:pt x="6726938" y="7051010"/>
                </a:lnTo>
                <a:lnTo>
                  <a:pt x="0" y="7051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488545" y="3897341"/>
            <a:ext cx="4423058" cy="192810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7357"/>
              </a:lnSpc>
              <a:defRPr sz="6342">
                <a:solidFill>
                  <a:srgbClr val="EE603E"/>
                </a:solidFill>
                <a:latin typeface="Poppins Heavy"/>
              </a:defRPr>
            </a:pPr>
            <a:r>
              <a:t>Dernière note de l’enseignant.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09726" y="3518691"/>
            <a:ext cx="5669384" cy="186428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7040"/>
              </a:lnSpc>
              <a:defRPr sz="6342">
                <a:solidFill>
                  <a:srgbClr val="000000"/>
                </a:solidFill>
                <a:latin typeface="Poppins Heavy"/>
              </a:defRPr>
            </a:pPr>
            <a:r>
              <a:t>MERCI BEAUCOUP</a:t>
            </a:r>
          </a:p>
        </p:txBody>
      </p:sp>
      <p:sp>
        <p:nvSpPr>
          <p:cNvPr id="3" name="Freeform 3"/>
          <p:cNvSpPr/>
          <p:nvPr/>
        </p:nvSpPr>
        <p:spPr>
          <a:xfrm flipH="1" flipV="1">
            <a:off x="9751942" y="3484542"/>
            <a:ext cx="1942111" cy="1942111"/>
          </a:xfrm>
          <a:custGeom>
            <a:avLst/>
            <a:gdLst/>
            <a:ahLst/>
            <a:cxnLst/>
            <a:rect l="l" t="t" r="r" b="b"/>
            <a:pathLst>
              <a:path w="1942111" h="1942111">
                <a:moveTo>
                  <a:pt x="1942110" y="1942111"/>
                </a:moveTo>
                <a:lnTo>
                  <a:pt x="0" y="1942111"/>
                </a:lnTo>
                <a:lnTo>
                  <a:pt x="0" y="0"/>
                </a:lnTo>
                <a:lnTo>
                  <a:pt x="1942110" y="0"/>
                </a:lnTo>
                <a:lnTo>
                  <a:pt x="1942110" y="194211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13636163" y="3484542"/>
            <a:ext cx="1942111" cy="1942111"/>
          </a:xfrm>
          <a:custGeom>
            <a:avLst/>
            <a:gdLst/>
            <a:ahLst/>
            <a:cxnLst/>
            <a:rect l="l" t="t" r="r" b="b"/>
            <a:pathLst>
              <a:path w="1942111" h="1942111">
                <a:moveTo>
                  <a:pt x="1942111" y="1942111"/>
                </a:moveTo>
                <a:lnTo>
                  <a:pt x="0" y="1942111"/>
                </a:lnTo>
                <a:lnTo>
                  <a:pt x="0" y="0"/>
                </a:lnTo>
                <a:lnTo>
                  <a:pt x="1942111" y="0"/>
                </a:lnTo>
                <a:lnTo>
                  <a:pt x="1942111" y="194211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1694052" y="3484542"/>
            <a:ext cx="1942111" cy="1942111"/>
          </a:xfrm>
          <a:custGeom>
            <a:avLst/>
            <a:gdLst/>
            <a:ahLst/>
            <a:cxnLst/>
            <a:rect l="l" t="t" r="r" b="b"/>
            <a:pathLst>
              <a:path w="1942111" h="1942111">
                <a:moveTo>
                  <a:pt x="1942111" y="1942111"/>
                </a:moveTo>
                <a:lnTo>
                  <a:pt x="0" y="1942111"/>
                </a:lnTo>
                <a:lnTo>
                  <a:pt x="0" y="0"/>
                </a:lnTo>
                <a:lnTo>
                  <a:pt x="1942111" y="0"/>
                </a:lnTo>
                <a:lnTo>
                  <a:pt x="1942111" y="194211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7809831" y="3484542"/>
            <a:ext cx="1942111" cy="1942111"/>
          </a:xfrm>
          <a:custGeom>
            <a:avLst/>
            <a:gdLst/>
            <a:ahLst/>
            <a:cxnLst/>
            <a:rect l="l" t="t" r="r" b="b"/>
            <a:pathLst>
              <a:path w="1942111" h="1942111">
                <a:moveTo>
                  <a:pt x="1942111" y="1942111"/>
                </a:moveTo>
                <a:lnTo>
                  <a:pt x="0" y="1942111"/>
                </a:lnTo>
                <a:lnTo>
                  <a:pt x="0" y="0"/>
                </a:lnTo>
                <a:lnTo>
                  <a:pt x="1942111" y="0"/>
                </a:lnTo>
                <a:lnTo>
                  <a:pt x="1942111" y="194211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153274" y="7902998"/>
            <a:ext cx="2598668" cy="1005901"/>
          </a:xfrm>
          <a:custGeom>
            <a:avLst/>
            <a:gdLst/>
            <a:ahLst/>
            <a:cxnLst/>
            <a:rect l="l" t="t" r="r" b="b"/>
            <a:pathLst>
              <a:path w="2598668" h="1005901">
                <a:moveTo>
                  <a:pt x="0" y="0"/>
                </a:moveTo>
                <a:lnTo>
                  <a:pt x="2598668" y="0"/>
                </a:lnTo>
                <a:lnTo>
                  <a:pt x="2598668" y="1005901"/>
                </a:lnTo>
                <a:lnTo>
                  <a:pt x="0" y="10059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269479" y="7902998"/>
            <a:ext cx="4671637" cy="1005901"/>
          </a:xfrm>
          <a:custGeom>
            <a:avLst/>
            <a:gdLst/>
            <a:ahLst/>
            <a:cxnLst/>
            <a:rect l="l" t="t" r="r" b="b"/>
            <a:pathLst>
              <a:path w="4671637" h="1005901">
                <a:moveTo>
                  <a:pt x="0" y="0"/>
                </a:moveTo>
                <a:lnTo>
                  <a:pt x="4671637" y="0"/>
                </a:lnTo>
                <a:lnTo>
                  <a:pt x="4671637" y="1005901"/>
                </a:lnTo>
                <a:lnTo>
                  <a:pt x="0" y="10059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61147" y="1065439"/>
            <a:ext cx="6732739" cy="8156121"/>
            <a:chOff x="0" y="0"/>
            <a:chExt cx="8976985" cy="1087482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976985" cy="10874829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754438" y="1210920"/>
            <a:ext cx="580427" cy="34398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334"/>
              </a:lnSpc>
              <a:spcBef>
                <a:spcPct val="0"/>
              </a:spcBef>
              <a:defRPr sz="2457">
                <a:solidFill>
                  <a:srgbClr val="000000"/>
                </a:solidFill>
                <a:latin typeface="Poppins Heavy"/>
              </a:defRPr>
            </a:pPr>
            <a:r>
              <a:t>2.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09726" y="1654664"/>
            <a:ext cx="3082884" cy="29724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184"/>
              </a:lnSpc>
              <a:spcBef>
                <a:spcPct val="0"/>
              </a:spcBef>
              <a:defRPr sz="2299">
                <a:solidFill>
                  <a:srgbClr val="000000"/>
                </a:solidFill>
                <a:latin typeface="Poppins Ultra-Bold"/>
              </a:defRPr>
            </a:pPr>
            <a:r>
              <a:t>Mathématicien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34865" y="1118259"/>
            <a:ext cx="1189500" cy="46227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>
              <a:lnSpc>
                <a:spcPts val="3686"/>
              </a:lnSpc>
              <a:defRPr sz="2457">
                <a:solidFill>
                  <a:srgbClr val="EE603E"/>
                </a:solidFill>
                <a:latin typeface="Poppins Ultra-Bold"/>
              </a:defRPr>
            </a:pPr>
            <a:r>
              <a:t>???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54438" y="2109823"/>
            <a:ext cx="6076345" cy="694913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445648" lvl="1" indent="-222824" algn="just">
              <a:lnSpc>
                <a:spcPts val="3096"/>
              </a:lnSpc>
              <a:buFont typeface="Arial"/>
              <a:buChar char="•"/>
              <a:defRPr sz="2064">
                <a:solidFill>
                  <a:srgbClr val="000000"/>
                </a:solidFill>
                <a:latin typeface="Poppins"/>
              </a:defRPr>
            </a:pPr>
            <a:r>
              <a:t>1918-2020;</a:t>
            </a:r>
          </a:p>
          <a:p>
            <a:pPr marL="445648" lvl="1" indent="-222824" algn="just">
              <a:lnSpc>
                <a:spcPts val="3096"/>
              </a:lnSpc>
              <a:buFont typeface="Arial"/>
              <a:buChar char="•"/>
              <a:defRPr sz="2064">
                <a:solidFill>
                  <a:srgbClr val="000000"/>
                </a:solidFill>
                <a:latin typeface="Poppins"/>
              </a:defRPr>
            </a:pPr>
            <a:r>
              <a:t>Embauché par la NASA en 1953;</a:t>
            </a:r>
          </a:p>
          <a:p>
            <a:pPr marL="445648" lvl="1" indent="-222824" algn="just">
              <a:lnSpc>
                <a:spcPts val="3096"/>
              </a:lnSpc>
              <a:buFont typeface="Arial"/>
              <a:buChar char="•"/>
              <a:defRPr sz="2064">
                <a:solidFill>
                  <a:srgbClr val="000000"/>
                </a:solidFill>
                <a:latin typeface="Poppins"/>
              </a:defRPr>
            </a:pPr>
            <a:r>
              <a:t>A été enseignant dans une école publique;</a:t>
            </a:r>
          </a:p>
          <a:p>
            <a:pPr marL="445648" lvl="1" indent="-222824" algn="just">
              <a:lnSpc>
                <a:spcPts val="3096"/>
              </a:lnSpc>
              <a:buFont typeface="Arial"/>
              <a:buChar char="•"/>
              <a:defRPr sz="2064">
                <a:solidFill>
                  <a:srgbClr val="000000"/>
                </a:solidFill>
                <a:latin typeface="Poppins"/>
              </a:defRPr>
            </a:pPr>
            <a:r>
              <a:t>Avait 3 filles;</a:t>
            </a:r>
          </a:p>
          <a:p>
            <a:pPr marL="445648" lvl="1" indent="-222824">
              <a:lnSpc>
                <a:spcPts val="3096"/>
              </a:lnSpc>
              <a:buFont typeface="Arial"/>
              <a:buChar char="•"/>
              <a:defRPr sz="2064">
                <a:solidFill>
                  <a:srgbClr val="000000"/>
                </a:solidFill>
                <a:latin typeface="Poppins"/>
              </a:defRPr>
            </a:pPr>
            <a:r>
              <a:t>Analyse de trajectoire pour la</a:t>
            </a:r>
            <a:r>
              <a:rPr>
                <a:hlinkClick r:id="rId3" tooltip="https://www.nasa.gov/image-feature/liftoff-of-alan-shepards-freedom-7-mission"/>
              </a:rPr>
              <a:t> mission Freedom 7 de 1961</a:t>
            </a:r>
            <a:r>
              <a:t>, le premier vol spatial humain de l’Amérique;</a:t>
            </a:r>
          </a:p>
          <a:p>
            <a:pPr marL="445648" lvl="1" indent="-222824">
              <a:lnSpc>
                <a:spcPts val="3096"/>
              </a:lnSpc>
              <a:buFont typeface="Arial"/>
              <a:buChar char="•"/>
              <a:defRPr sz="2064">
                <a:solidFill>
                  <a:srgbClr val="000000"/>
                </a:solidFill>
                <a:latin typeface="Poppins"/>
              </a:defRPr>
            </a:pPr>
            <a:r>
              <a:t>A fait des calculs pour la mission orbitale de John Glenn Friendship 7;</a:t>
            </a:r>
          </a:p>
          <a:p>
            <a:pPr marL="445648" lvl="1" indent="-222824">
              <a:lnSpc>
                <a:spcPts val="3096"/>
              </a:lnSpc>
              <a:buFont typeface="Arial"/>
              <a:buChar char="•"/>
              <a:defRPr sz="2064">
                <a:solidFill>
                  <a:srgbClr val="000000"/>
                </a:solidFill>
                <a:latin typeface="Poppins"/>
              </a:defRPr>
            </a:pPr>
            <a:r>
              <a:t>A aidé à synchroniser le module lunaire d’Apollo avec le module de commande et de service en orbite lunaire;</a:t>
            </a:r>
          </a:p>
          <a:p>
            <a:pPr marL="445648" lvl="1" indent="-222824">
              <a:lnSpc>
                <a:spcPts val="3096"/>
              </a:lnSpc>
              <a:buFont typeface="Arial"/>
              <a:buChar char="•"/>
              <a:defRPr sz="2064">
                <a:solidFill>
                  <a:srgbClr val="000000"/>
                </a:solidFill>
                <a:latin typeface="Poppins"/>
              </a:defRPr>
            </a:pPr>
            <a:r>
              <a:t>A également travaillé sur la navette spatiale et le satellite technologique des ressources terrestres (ERTS, rebaptisé plus tard Landsat);</a:t>
            </a:r>
          </a:p>
          <a:p>
            <a:pPr marL="445648" lvl="1" indent="-222824">
              <a:lnSpc>
                <a:spcPts val="3096"/>
              </a:lnSpc>
              <a:buFont typeface="Arial"/>
              <a:buChar char="•"/>
              <a:defRPr sz="2064">
                <a:solidFill>
                  <a:srgbClr val="000000"/>
                </a:solidFill>
                <a:latin typeface="Poppins"/>
              </a:defRPr>
            </a:pPr>
            <a:r>
              <a:t>Auteur ou coauteur de 26 rapports de recherche.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74302" y="1520703"/>
            <a:ext cx="2069698" cy="43120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3088"/>
              </a:lnSpc>
              <a:spcBef>
                <a:spcPct val="0"/>
              </a:spcBef>
              <a:defRPr sz="3250">
                <a:solidFill>
                  <a:srgbClr val="EE603E"/>
                </a:solidFill>
                <a:latin typeface="Poppins Ultra-Bold"/>
              </a:defRPr>
            </a:pPr>
            <a:r>
              <a:t>W ou M?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61147" y="1065439"/>
            <a:ext cx="6732739" cy="8156121"/>
            <a:chOff x="0" y="0"/>
            <a:chExt cx="8976985" cy="1087482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976985" cy="10874829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709726" y="1384239"/>
            <a:ext cx="580427" cy="34398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334"/>
              </a:lnSpc>
              <a:spcBef>
                <a:spcPct val="0"/>
              </a:spcBef>
              <a:defRPr sz="2457">
                <a:solidFill>
                  <a:srgbClr val="000000"/>
                </a:solidFill>
                <a:latin typeface="Poppins Heavy"/>
              </a:defRPr>
            </a:pPr>
            <a:r>
              <a:t>3.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290153" y="1260414"/>
            <a:ext cx="1189500" cy="46227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>
              <a:lnSpc>
                <a:spcPts val="3686"/>
              </a:lnSpc>
              <a:defRPr sz="2457">
                <a:solidFill>
                  <a:srgbClr val="EE603E"/>
                </a:solidFill>
                <a:latin typeface="Poppins Ultra-Bold"/>
              </a:defRPr>
            </a:pPr>
            <a:r>
              <a:t>???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09726" y="1928676"/>
            <a:ext cx="2383342" cy="29724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184"/>
              </a:lnSpc>
              <a:spcBef>
                <a:spcPct val="0"/>
              </a:spcBef>
              <a:defRPr sz="2299">
                <a:solidFill>
                  <a:srgbClr val="000000"/>
                </a:solidFill>
                <a:latin typeface="Poppins Heavy"/>
              </a:defRPr>
            </a:pPr>
            <a:r>
              <a:t>Astronome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00763" y="2615648"/>
            <a:ext cx="6224712" cy="6231572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478969" lvl="1" indent="-239484">
              <a:lnSpc>
                <a:spcPts val="3327"/>
              </a:lnSpc>
              <a:buFont typeface="Arial"/>
              <a:buChar char="•"/>
              <a:defRPr sz="2218">
                <a:solidFill>
                  <a:srgbClr val="000000"/>
                </a:solidFill>
                <a:latin typeface="Poppins"/>
              </a:defRPr>
            </a:pPr>
            <a:r>
              <a:t>1900-1979;</a:t>
            </a:r>
          </a:p>
          <a:p>
            <a:pPr marL="478969" lvl="1" indent="-239484">
              <a:lnSpc>
                <a:spcPts val="3327"/>
              </a:lnSpc>
              <a:buFont typeface="Arial"/>
              <a:buChar char="•"/>
              <a:defRPr sz="2218">
                <a:solidFill>
                  <a:srgbClr val="000000"/>
                </a:solidFill>
                <a:latin typeface="Poppins"/>
              </a:defRPr>
            </a:pPr>
            <a:r>
              <a:t>A obtenu une bourse à l’Université de Cambridge;</a:t>
            </a:r>
          </a:p>
          <a:p>
            <a:pPr marL="478969" lvl="1" indent="-239484">
              <a:lnSpc>
                <a:spcPts val="3327"/>
              </a:lnSpc>
              <a:buFont typeface="Arial"/>
              <a:buChar char="•"/>
              <a:defRPr sz="2218">
                <a:solidFill>
                  <a:srgbClr val="000000"/>
                </a:solidFill>
                <a:latin typeface="Poppins"/>
              </a:defRPr>
            </a:pPr>
            <a:r>
              <a:t>Est devenu la première personne à obtenir un doctorat en astronomie du Radcliffe College de l’Université Harvard;</a:t>
            </a:r>
          </a:p>
          <a:p>
            <a:pPr marL="478969" lvl="1" indent="-239484">
              <a:lnSpc>
                <a:spcPts val="3327"/>
              </a:lnSpc>
              <a:buFont typeface="Arial"/>
              <a:buChar char="•"/>
              <a:defRPr sz="2218">
                <a:solidFill>
                  <a:srgbClr val="000000"/>
                </a:solidFill>
                <a:latin typeface="Poppins"/>
              </a:defRPr>
            </a:pPr>
            <a:r>
              <a:t>La thèse de doctorat a répondu à une ancienne question: de quoi sont faites les étoiles? (principalement de l’hydrogène, avec un peu d’hélium);</a:t>
            </a:r>
          </a:p>
          <a:p>
            <a:pPr marL="478969" lvl="1" indent="-239484">
              <a:lnSpc>
                <a:spcPts val="3327"/>
              </a:lnSpc>
              <a:buFont typeface="Arial"/>
              <a:buChar char="•"/>
              <a:defRPr sz="2218">
                <a:solidFill>
                  <a:srgbClr val="000000"/>
                </a:solidFill>
                <a:latin typeface="Poppins"/>
              </a:defRPr>
            </a:pPr>
            <a:r>
              <a:t>La thèse a été appelée «sans doute la thèse de doctorat la plus brillante jamais écrite en astronomie» par une </a:t>
            </a:r>
            <a:r>
              <a:rPr>
                <a:hlinkClick r:id="rId3" tooltip="https://www.aps.org/publications/apsnews/updates/cecilia.cfm"/>
              </a:rPr>
              <a:t>revue</a:t>
            </a:r>
            <a:r>
              <a:t> approfondie de l’astronomie du XXe siècle en 1962.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02558" y="1449842"/>
            <a:ext cx="3082884" cy="43120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3088"/>
              </a:lnSpc>
              <a:spcBef>
                <a:spcPct val="0"/>
              </a:spcBef>
              <a:defRPr sz="3250">
                <a:solidFill>
                  <a:srgbClr val="EE603E"/>
                </a:solidFill>
                <a:latin typeface="Poppins Ultra-Bold"/>
              </a:defRPr>
            </a:pPr>
            <a:r>
              <a:t>W ou M?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61147" y="1065439"/>
            <a:ext cx="6732739" cy="8156121"/>
            <a:chOff x="0" y="0"/>
            <a:chExt cx="8976985" cy="1087482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976985" cy="10874829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709726" y="1384239"/>
            <a:ext cx="580427" cy="34398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334"/>
              </a:lnSpc>
              <a:spcBef>
                <a:spcPct val="0"/>
              </a:spcBef>
              <a:defRPr sz="2457">
                <a:solidFill>
                  <a:srgbClr val="000000"/>
                </a:solidFill>
                <a:latin typeface="Poppins Heavy"/>
              </a:defRPr>
            </a:pPr>
            <a:r>
              <a:t>4.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09726" y="1928676"/>
            <a:ext cx="3476790" cy="29724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184"/>
              </a:lnSpc>
              <a:spcBef>
                <a:spcPct val="0"/>
              </a:spcBef>
              <a:defRPr sz="2299">
                <a:solidFill>
                  <a:srgbClr val="000000"/>
                </a:solidFill>
                <a:latin typeface="Poppins Ultra-Bold"/>
              </a:defRPr>
            </a:pPr>
            <a:r>
              <a:t>Ingénieur logiciel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90153" y="1260414"/>
            <a:ext cx="1189500" cy="46227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>
              <a:lnSpc>
                <a:spcPts val="3686"/>
              </a:lnSpc>
              <a:defRPr sz="2457">
                <a:solidFill>
                  <a:srgbClr val="EE603E"/>
                </a:solidFill>
                <a:latin typeface="Poppins Ultra-Bold"/>
              </a:defRPr>
            </a:pPr>
            <a:r>
              <a:t>???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44888" y="2589793"/>
            <a:ext cx="7029514" cy="581615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1936 — maintenant;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L’un des premiers programmeurs de </a:t>
            </a:r>
            <a:r>
              <a:rPr>
                <a:hlinkClick r:id="rId3" tooltip="https://www.britannica.com/technology/software"/>
              </a:rPr>
              <a:t>logiciels</a:t>
            </a:r>
            <a:r>
              <a:t> informatiques;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A créé le terme </a:t>
            </a:r>
            <a:r>
              <a:rPr>
                <a:hlinkClick r:id="rId4" tooltip="https://www.britannica.com/technology/software-engineering"/>
              </a:rPr>
              <a:t>ingénieur logiciel</a:t>
            </a:r>
            <a:r>
              <a:t>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A effectué des travaux postuniversitaires en </a:t>
            </a:r>
            <a:r>
              <a:rPr>
                <a:hlinkClick r:id="rId5" tooltip="https://www.britannica.com/science/meteorology"/>
              </a:rPr>
              <a:t>météorologie</a:t>
            </a:r>
            <a:r>
              <a:t>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A été marié; 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A contribué à l’écriture du code informatique pour les modules de commandement et lunaires utilisés lors des missions </a:t>
            </a:r>
            <a:r>
              <a:rPr>
                <a:hlinkClick r:id="rId6" tooltip="https://www.britannica.com/science/Apollo-space-program"/>
              </a:rPr>
              <a:t>Apollo</a:t>
            </a:r>
            <a:r>
              <a:t> sur la </a:t>
            </a:r>
            <a:r>
              <a:rPr>
                <a:hlinkClick r:id="rId7" tooltip="https://www.britannica.com/place/Moon"/>
              </a:rPr>
              <a:t>Lune</a:t>
            </a:r>
            <a:r>
              <a:t> à la fin des années 1960 et au début des années 70;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A écrit un logiciel pour un programme d’identification des avions ennemis;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A reçu la </a:t>
            </a:r>
            <a:r>
              <a:rPr>
                <a:hlinkClick r:id="rId8" tooltip="https://www.britannica.com/topic/Presidential-Medal-of-Freedom"/>
              </a:rPr>
              <a:t>Médaille présidentielle de la liberté</a:t>
            </a:r>
            <a:r>
              <a:t> par Pres. </a:t>
            </a:r>
            <a:r>
              <a:rPr>
                <a:hlinkClick r:id="rId9" tooltip="https://www.britannica.com/biography/Barack-Obama"/>
              </a:rPr>
              <a:t>Barack Obama</a:t>
            </a:r>
            <a:r>
              <a:t> en 2016.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30418" y="1531129"/>
            <a:ext cx="2030729" cy="43120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3088"/>
              </a:lnSpc>
              <a:spcBef>
                <a:spcPct val="0"/>
              </a:spcBef>
              <a:defRPr sz="3250">
                <a:solidFill>
                  <a:srgbClr val="EE603E"/>
                </a:solidFill>
                <a:latin typeface="Poppins Ultra-Bold"/>
              </a:defRPr>
            </a:pPr>
            <a:r>
              <a:t>W ou M?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61147" y="1065439"/>
            <a:ext cx="6732739" cy="8156121"/>
            <a:chOff x="0" y="0"/>
            <a:chExt cx="8976985" cy="1087482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976985" cy="10874829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709726" y="1255856"/>
            <a:ext cx="580427" cy="34398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334"/>
              </a:lnSpc>
              <a:spcBef>
                <a:spcPct val="0"/>
              </a:spcBef>
              <a:defRPr sz="2457">
                <a:solidFill>
                  <a:srgbClr val="000000"/>
                </a:solidFill>
                <a:latin typeface="Poppins Heavy"/>
              </a:defRPr>
            </a:pPr>
            <a:r>
              <a:t>5.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09726" y="1637400"/>
            <a:ext cx="3082884" cy="29724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184"/>
              </a:lnSpc>
              <a:spcBef>
                <a:spcPct val="0"/>
              </a:spcBef>
              <a:defRPr sz="2299">
                <a:solidFill>
                  <a:srgbClr val="000000"/>
                </a:solidFill>
                <a:latin typeface="Poppins Ultra-Bold"/>
              </a:defRPr>
            </a:pPr>
            <a:r>
              <a:t>Mathématicien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90153" y="1132031"/>
            <a:ext cx="1189500" cy="46227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>
              <a:lnSpc>
                <a:spcPts val="3686"/>
              </a:lnSpc>
              <a:defRPr sz="2457">
                <a:solidFill>
                  <a:srgbClr val="EE603E"/>
                </a:solidFill>
                <a:latin typeface="Poppins Ultra-Bold"/>
              </a:defRPr>
            </a:pPr>
            <a:r>
              <a:t>???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30177" y="1646925"/>
            <a:ext cx="1913823" cy="43120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3088"/>
              </a:lnSpc>
              <a:spcBef>
                <a:spcPct val="0"/>
              </a:spcBef>
              <a:defRPr sz="3250">
                <a:solidFill>
                  <a:srgbClr val="EE603E"/>
                </a:solidFill>
                <a:latin typeface="Poppins Ultra-Bold"/>
              </a:defRPr>
            </a:pPr>
            <a:r>
              <a:t>W ou M?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48152" y="2017038"/>
            <a:ext cx="6659551" cy="70662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445063" lvl="1" indent="-222531">
              <a:lnSpc>
                <a:spcPts val="3092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1975 — maintenant</a:t>
            </a:r>
          </a:p>
          <a:p>
            <a:pPr marL="445063" lvl="1" indent="-222531">
              <a:lnSpc>
                <a:spcPts val="3092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Professeur à l’ </a:t>
            </a:r>
            <a:r>
              <a:rPr>
                <a:hlinkClick r:id="rId3" tooltip="https://en.wikipedia.org/wiki/University_of_California,_Los_Angeles"/>
              </a:rPr>
              <a:t>Université de Californie, Los Angeles</a:t>
            </a:r>
            <a:r>
              <a:t> (UCLA) à partir de l’âge de 24 ans;</a:t>
            </a:r>
          </a:p>
          <a:p>
            <a:pPr marL="445063" lvl="1" indent="-222531">
              <a:lnSpc>
                <a:spcPts val="3092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Les recherches portent sur l’ </a:t>
            </a:r>
            <a:r>
              <a:rPr>
                <a:hlinkClick r:id="rId4" tooltip="https://en.wikipedia.org/wiki/Harmonic_analysis"/>
              </a:rPr>
              <a:t>analyse harmonique</a:t>
            </a:r>
            <a:r>
              <a:t>, les </a:t>
            </a:r>
            <a:r>
              <a:rPr>
                <a:hlinkClick r:id="rId5" tooltip="https://en.wikipedia.org/wiki/Partial_differential_equation"/>
              </a:rPr>
              <a:t>équations différentielles partielles</a:t>
            </a:r>
            <a:r>
              <a:t>, la </a:t>
            </a:r>
            <a:r>
              <a:rPr>
                <a:hlinkClick r:id="rId6" tooltip="https://en.wikipedia.org/wiki/Algebraic_combinatorics"/>
              </a:rPr>
              <a:t>combinatoire algébrique,</a:t>
            </a:r>
            <a:r>
              <a:t> la </a:t>
            </a:r>
            <a:r>
              <a:rPr>
                <a:hlinkClick r:id="rId7" tooltip="https://en.wikipedia.org/wiki/Arithmetic_combinatorics"/>
              </a:rPr>
              <a:t>combinatoire arithmétique,</a:t>
            </a:r>
            <a:r>
              <a:t> la </a:t>
            </a:r>
            <a:r>
              <a:rPr>
                <a:hlinkClick r:id="rId8" tooltip="https://en.wikipedia.org/wiki/Geometric_combinatorics"/>
              </a:rPr>
              <a:t>combinatoire géométrique,</a:t>
            </a:r>
            <a:r>
              <a:t> la </a:t>
            </a:r>
            <a:r>
              <a:rPr>
                <a:hlinkClick r:id="rId9" tooltip="https://en.wikipedia.org/wiki/Probability_theory"/>
              </a:rPr>
              <a:t>théorie des probabilités</a:t>
            </a:r>
            <a:r>
              <a:t>, la </a:t>
            </a:r>
            <a:r>
              <a:rPr>
                <a:hlinkClick r:id="rId10" tooltip="https://en.wikipedia.org/wiki/Compressed_sensing"/>
              </a:rPr>
              <a:t>détection comprimée</a:t>
            </a:r>
            <a:r>
              <a:t> et la </a:t>
            </a:r>
            <a:r>
              <a:rPr>
                <a:hlinkClick r:id="rId11" tooltip="https://en.wikipedia.org/wiki/Analytic_number_theory"/>
              </a:rPr>
              <a:t>théorie des</a:t>
            </a:r>
            <a:r>
              <a:t> nombres analytiques;</a:t>
            </a:r>
          </a:p>
          <a:p>
            <a:pPr marL="445063" lvl="1" indent="-222531">
              <a:lnSpc>
                <a:spcPts val="3092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A reçu un doctorat à l’âge de 21 ans;</a:t>
            </a:r>
          </a:p>
          <a:p>
            <a:pPr marL="445063" lvl="1" indent="-222531">
              <a:lnSpc>
                <a:spcPts val="3092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A remporté la </a:t>
            </a:r>
            <a:r>
              <a:rPr>
                <a:hlinkClick r:id="rId12" tooltip="https://en.wikipedia.org/wiki/Fields_Medal"/>
              </a:rPr>
              <a:t>médaille Fields</a:t>
            </a:r>
            <a:r>
              <a:t> en 2006, la </a:t>
            </a:r>
            <a:r>
              <a:rPr>
                <a:hlinkClick r:id="rId13" tooltip="https://en.wikipedia.org/wiki/Royal_Medal"/>
              </a:rPr>
              <a:t>médaille royale</a:t>
            </a:r>
            <a:r>
              <a:t> et le </a:t>
            </a:r>
            <a:r>
              <a:rPr>
                <a:hlinkClick r:id="rId14" tooltip="https://en.wikipedia.org/wiki/Breakthrough_Prize_in_Mathematics"/>
              </a:rPr>
              <a:t>prix Breakthrough en mathématiques</a:t>
            </a:r>
            <a:r>
              <a:t> en 2014, et plus encore;</a:t>
            </a:r>
          </a:p>
          <a:p>
            <a:pPr marL="445063" lvl="1" indent="-222531">
              <a:lnSpc>
                <a:spcPts val="3092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A été l’auteur ou le co-auteur de plus de trois cents articles de recherche;</a:t>
            </a:r>
          </a:p>
          <a:p>
            <a:pPr marL="445063" lvl="1" indent="-222531">
              <a:lnSpc>
                <a:spcPts val="3092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A un conjoint et deux enfants;</a:t>
            </a:r>
          </a:p>
          <a:p>
            <a:pPr marL="445063" lvl="1" indent="-222531">
              <a:lnSpc>
                <a:spcPts val="3092"/>
              </a:lnSpc>
              <a:buFont typeface="Arial"/>
              <a:buChar char="•"/>
              <a:defRPr sz="2061">
                <a:solidFill>
                  <a:srgbClr val="000000"/>
                </a:solidFill>
                <a:latin typeface="Poppins"/>
              </a:defRPr>
            </a:pPr>
            <a:r>
              <a:t>Il a été appelé le «</a:t>
            </a:r>
            <a:r>
              <a:rPr>
                <a:hlinkClick r:id="rId15" tooltip="https://en.wikipedia.org/wiki/Mozart"/>
              </a:rPr>
              <a:t>Mozart</a:t>
            </a:r>
            <a:r>
              <a:t> des mathématiques».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36186" y="1065439"/>
            <a:ext cx="6732739" cy="8156121"/>
            <a:chOff x="0" y="0"/>
            <a:chExt cx="8976985" cy="1087482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976985" cy="10874829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709726" y="1384239"/>
            <a:ext cx="580427" cy="34398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334"/>
              </a:lnSpc>
              <a:spcBef>
                <a:spcPct val="0"/>
              </a:spcBef>
              <a:defRPr sz="2457">
                <a:solidFill>
                  <a:srgbClr val="000000"/>
                </a:solidFill>
                <a:latin typeface="Poppins Heavy"/>
              </a:defRPr>
            </a:pPr>
            <a:r>
              <a:t>6.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09726" y="1928676"/>
            <a:ext cx="3082884" cy="29724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184"/>
              </a:lnSpc>
              <a:spcBef>
                <a:spcPct val="0"/>
              </a:spcBef>
              <a:defRPr sz="2299">
                <a:solidFill>
                  <a:srgbClr val="000000"/>
                </a:solidFill>
                <a:latin typeface="Poppins Ultra-Bold"/>
              </a:defRPr>
            </a:pPr>
            <a:r>
              <a:t>Artiste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90153" y="1260414"/>
            <a:ext cx="1189500" cy="46227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>
              <a:lnSpc>
                <a:spcPts val="3686"/>
              </a:lnSpc>
              <a:defRPr sz="2457">
                <a:solidFill>
                  <a:srgbClr val="EE603E"/>
                </a:solidFill>
                <a:latin typeface="Poppins Ultra-Bold"/>
              </a:defRPr>
            </a:pPr>
            <a:r>
              <a:t>???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63910" y="1694022"/>
            <a:ext cx="1972276" cy="43120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3088"/>
              </a:lnSpc>
              <a:spcBef>
                <a:spcPct val="0"/>
              </a:spcBef>
              <a:defRPr sz="3250">
                <a:solidFill>
                  <a:srgbClr val="EE603E"/>
                </a:solidFill>
                <a:latin typeface="Poppins Ultra-Bold"/>
              </a:defRPr>
            </a:pPr>
            <a:r>
              <a:t>W ou M?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20247" y="3023276"/>
            <a:ext cx="6032826" cy="4154723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479298" lvl="1" indent="-239649" algn="just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1927-2022;</a:t>
            </a:r>
          </a:p>
          <a:p>
            <a:pPr marL="479298" lvl="1" indent="-239649" algn="just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Sourd dans une oreille;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A été marié 3 fois, et a eu une fille;</a:t>
            </a:r>
          </a:p>
          <a:p>
            <a:pPr marL="479298" lvl="1" indent="-239649" algn="just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A été utilisé/triqué par le conjoint;</a:t>
            </a:r>
          </a:p>
          <a:p>
            <a:pPr marL="479298" lvl="1" indent="-239649" algn="just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Peint avec succès depuis plus de 60 ans;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Plus connu pour BIG EYE WAIFES;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Influence le dessin animé Powerpuff Girls; directeur Tim Burton et plus encore;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30726" y="1355664"/>
            <a:ext cx="7578118" cy="7564884"/>
            <a:chOff x="0" y="0"/>
            <a:chExt cx="10104157" cy="1008651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30" r="8130"/>
            <a:stretch>
              <a:fillRect/>
            </a:stretch>
          </p:blipFill>
          <p:spPr>
            <a:xfrm>
              <a:off x="0" y="0"/>
              <a:ext cx="10104157" cy="10086512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709726" y="1384239"/>
            <a:ext cx="580427" cy="34398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2334"/>
              </a:lnSpc>
              <a:spcBef>
                <a:spcPct val="0"/>
              </a:spcBef>
              <a:defRPr sz="2457">
                <a:solidFill>
                  <a:srgbClr val="000000"/>
                </a:solidFill>
                <a:latin typeface="Poppins Heavy"/>
              </a:defRPr>
            </a:pPr>
            <a:r>
              <a:t>7.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09726" y="1864484"/>
            <a:ext cx="3082884" cy="56911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2184"/>
              </a:lnSpc>
              <a:defRPr sz="2299">
                <a:solidFill>
                  <a:srgbClr val="000000"/>
                </a:solidFill>
                <a:latin typeface="Poppins Ultra-Bold"/>
              </a:defRPr>
            </a:pPr>
            <a:r>
              <a:t>Informaticien</a:t>
            </a:r>
          </a:p>
          <a:p>
            <a:pPr marL="0" lvl="0" indent="0" algn="l">
              <a:lnSpc>
                <a:spcPts val="2184"/>
              </a:lnSpc>
              <a:spcBef>
                <a:spcPct val="0"/>
              </a:spcBef>
            </a:pPr>
            <a:endParaRPr sz="2299">
              <a:solidFill>
                <a:srgbClr val="000000"/>
              </a:solidFill>
              <a:latin typeface="Poppins Ultra-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90153" y="1260414"/>
            <a:ext cx="1189500" cy="46227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>
              <a:lnSpc>
                <a:spcPts val="3686"/>
              </a:lnSpc>
              <a:defRPr sz="2457">
                <a:solidFill>
                  <a:srgbClr val="EE603E"/>
                </a:solidFill>
                <a:latin typeface="Poppins Ultra-Bold"/>
              </a:defRPr>
            </a:pPr>
            <a:r>
              <a:t>???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80513" y="1449842"/>
            <a:ext cx="2050213" cy="43120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3088"/>
              </a:lnSpc>
              <a:spcBef>
                <a:spcPct val="0"/>
              </a:spcBef>
              <a:defRPr sz="3250">
                <a:solidFill>
                  <a:srgbClr val="EE603E"/>
                </a:solidFill>
                <a:latin typeface="Poppins Ultra-Bold"/>
              </a:defRPr>
            </a:pPr>
            <a:r>
              <a:t>W ou M?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30016" y="2347878"/>
            <a:ext cx="6913984" cy="6646872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1955 — maintenant;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L’une des «100 personnes les plus importantes du XXe siècle» du Time Magazine;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A 2 enfants; 3 beaux-enfants;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Inventé </a:t>
            </a:r>
            <a:r>
              <a:rPr>
                <a:hlinkClick r:id="rId3" tooltip="http://webfoundation.org/about/vision/history-of-the-web/"/>
              </a:rPr>
              <a:t>le Web (WWW) en 1989</a:t>
            </a:r>
            <a:r>
              <a:t> alors qu’il travaillait au CERN;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S’efforcer ensuite de faire en sorte que WWW (WorldWideWeb) soit mis gratuitement à la disposition de tous;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A conseillé plusieurs gouvernements et entreprises sur les stratégies numériques en cours;</a:t>
            </a:r>
          </a:p>
          <a:p>
            <a:pPr marL="479298" lvl="1" indent="-239649">
              <a:lnSpc>
                <a:spcPts val="3329"/>
              </a:lnSpc>
              <a:buFont typeface="Arial"/>
              <a:buChar char="•"/>
              <a:defRPr sz="2219">
                <a:solidFill>
                  <a:srgbClr val="000000"/>
                </a:solidFill>
                <a:latin typeface="Poppins"/>
              </a:defRPr>
            </a:pPr>
            <a:r>
              <a:t>A reçu le premier </a:t>
            </a:r>
            <a:r>
              <a:rPr>
                <a:hlinkClick r:id="rId4" tooltip="http://qeprize.org/winners-2013/sir-tim-berners-lee/"/>
              </a:rPr>
              <a:t>prix Queen Elizabeth pour l’ingénierie</a:t>
            </a:r>
            <a:r>
              <a:t> en 2013, </a:t>
            </a:r>
            <a:r>
              <a:rPr>
                <a:hlinkClick r:id="rId5" tooltip="http://amturing.acm.org/award_winners/berners-lee_8087960.cfm"/>
              </a:rPr>
              <a:t>le prix A.M. Turing</a:t>
            </a:r>
            <a:r>
              <a:t> — souvent appelé prix Nobel de calcul — en 2016, et plus encore.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2036</Words>
  <Application>Microsoft Macintosh PowerPoint</Application>
  <PresentationFormat>Custom</PresentationFormat>
  <Paragraphs>219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Poppins Heavy</vt:lpstr>
      <vt:lpstr>Poppins Ultra-Bold</vt:lpstr>
      <vt:lpstr>Open Sans Bold</vt:lpstr>
      <vt:lpstr>Calibri</vt:lpstr>
      <vt:lpstr>Arial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OG1 all. teach, assess „Reveal the Mystery“ E-SOCpartners (Gift Certificate) (Presentation (16:9))</dc:title>
  <cp:lastModifiedBy>NANKOVA-NEYKOVA Aneliya (LAE-Teacher)</cp:lastModifiedBy>
  <cp:revision>2</cp:revision>
  <dcterms:created xsi:type="dcterms:W3CDTF">2006-08-16T00:00:00Z</dcterms:created>
  <dcterms:modified xsi:type="dcterms:W3CDTF">2023-07-13T17:22:09Z</dcterms:modified>
  <dc:identifier>DAFoief6OJk</dc:identifier>
</cp:coreProperties>
</file>